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7" r:id="rId3"/>
    <p:sldId id="283" r:id="rId4"/>
    <p:sldId id="284" r:id="rId5"/>
    <p:sldId id="285" r:id="rId6"/>
    <p:sldId id="262" r:id="rId7"/>
    <p:sldId id="264" r:id="rId8"/>
    <p:sldId id="286" r:id="rId9"/>
    <p:sldId id="265" r:id="rId10"/>
    <p:sldId id="266" r:id="rId11"/>
    <p:sldId id="268" r:id="rId12"/>
    <p:sldId id="269" r:id="rId13"/>
    <p:sldId id="270" r:id="rId14"/>
    <p:sldId id="288" r:id="rId15"/>
    <p:sldId id="289" r:id="rId16"/>
    <p:sldId id="290" r:id="rId17"/>
    <p:sldId id="287" r:id="rId18"/>
    <p:sldId id="291" r:id="rId19"/>
    <p:sldId id="292" r:id="rId20"/>
    <p:sldId id="293" r:id="rId21"/>
    <p:sldId id="294" r:id="rId22"/>
    <p:sldId id="295" r:id="rId23"/>
    <p:sldId id="298" r:id="rId24"/>
    <p:sldId id="302" r:id="rId25"/>
    <p:sldId id="300" r:id="rId26"/>
    <p:sldId id="301" r:id="rId27"/>
    <p:sldId id="282"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2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a:defRPr sz="1200"/>
            </a:lvl1pPr>
          </a:lstStyle>
          <a:p>
            <a:fld id="{2B95B4FE-9623-4E76-BDD2-B82771C537E5}" type="datetimeFigureOut">
              <a:rPr lang="en-CA" smtClean="0"/>
              <a:pPr/>
              <a:t>4/27/15</a:t>
            </a:fld>
            <a:endParaRPr lang="en-CA"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67" tIns="46584" rIns="93167" bIns="46584"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a:defRPr sz="1200"/>
            </a:lvl1pPr>
          </a:lstStyle>
          <a:p>
            <a:fld id="{4A07546B-970C-4B2C-89CD-44BE548585E9}" type="slidenum">
              <a:rPr lang="en-CA" smtClean="0"/>
              <a:pPr/>
              <a:t>‹#›</a:t>
            </a:fld>
            <a:endParaRPr lang="en-CA" dirty="0"/>
          </a:p>
        </p:txBody>
      </p:sp>
    </p:spTree>
    <p:extLst>
      <p:ext uri="{BB962C8B-B14F-4D97-AF65-F5344CB8AC3E}">
        <p14:creationId xmlns:p14="http://schemas.microsoft.com/office/powerpoint/2010/main" val="2286764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F299343B-CF20-468D-AE96-AE1721A9989F}" type="datetimeFigureOut">
              <a:rPr lang="en-CA" smtClean="0"/>
              <a:pPr/>
              <a:t>4/27/15</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56AE532-5F6E-45A2-87F9-9E56FAD9051C}" type="slidenum">
              <a:rPr lang="en-CA" smtClean="0"/>
              <a:pPr/>
              <a:t>‹#›</a:t>
            </a:fld>
            <a:endParaRPr lang="en-CA" dirty="0"/>
          </a:p>
        </p:txBody>
      </p:sp>
    </p:spTree>
    <p:extLst>
      <p:ext uri="{BB962C8B-B14F-4D97-AF65-F5344CB8AC3E}">
        <p14:creationId xmlns:p14="http://schemas.microsoft.com/office/powerpoint/2010/main" val="12809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a:t>
            </a:fld>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10</a:t>
            </a:fld>
            <a:endParaRPr lang="en-CA" dirty="0"/>
          </a:p>
        </p:txBody>
      </p:sp>
    </p:spTree>
    <p:extLst>
      <p:ext uri="{BB962C8B-B14F-4D97-AF65-F5344CB8AC3E}">
        <p14:creationId xmlns:p14="http://schemas.microsoft.com/office/powerpoint/2010/main" val="3342814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11</a:t>
            </a:fld>
            <a:endParaRPr lang="en-CA" dirty="0"/>
          </a:p>
        </p:txBody>
      </p:sp>
    </p:spTree>
    <p:extLst>
      <p:ext uri="{BB962C8B-B14F-4D97-AF65-F5344CB8AC3E}">
        <p14:creationId xmlns:p14="http://schemas.microsoft.com/office/powerpoint/2010/main" val="223438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12</a:t>
            </a:fld>
            <a:endParaRPr lang="en-CA" dirty="0"/>
          </a:p>
        </p:txBody>
      </p:sp>
    </p:spTree>
    <p:extLst>
      <p:ext uri="{BB962C8B-B14F-4D97-AF65-F5344CB8AC3E}">
        <p14:creationId xmlns:p14="http://schemas.microsoft.com/office/powerpoint/2010/main" val="290278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13</a:t>
            </a:fld>
            <a:endParaRPr lang="en-CA" dirty="0"/>
          </a:p>
        </p:txBody>
      </p:sp>
    </p:spTree>
    <p:extLst>
      <p:ext uri="{BB962C8B-B14F-4D97-AF65-F5344CB8AC3E}">
        <p14:creationId xmlns:p14="http://schemas.microsoft.com/office/powerpoint/2010/main" val="2896063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14</a:t>
            </a:fld>
            <a:endParaRPr lang="en-CA" dirty="0"/>
          </a:p>
        </p:txBody>
      </p:sp>
    </p:spTree>
    <p:extLst>
      <p:ext uri="{BB962C8B-B14F-4D97-AF65-F5344CB8AC3E}">
        <p14:creationId xmlns:p14="http://schemas.microsoft.com/office/powerpoint/2010/main" val="411550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15</a:t>
            </a:fld>
            <a:endParaRPr lang="en-CA" dirty="0"/>
          </a:p>
        </p:txBody>
      </p:sp>
    </p:spTree>
    <p:extLst>
      <p:ext uri="{BB962C8B-B14F-4D97-AF65-F5344CB8AC3E}">
        <p14:creationId xmlns:p14="http://schemas.microsoft.com/office/powerpoint/2010/main" val="1778338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16</a:t>
            </a:fld>
            <a:endParaRPr lang="en-CA" dirty="0"/>
          </a:p>
        </p:txBody>
      </p:sp>
    </p:spTree>
    <p:extLst>
      <p:ext uri="{BB962C8B-B14F-4D97-AF65-F5344CB8AC3E}">
        <p14:creationId xmlns:p14="http://schemas.microsoft.com/office/powerpoint/2010/main" val="135557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17</a:t>
            </a:fld>
            <a:endParaRPr lang="en-CA" dirty="0"/>
          </a:p>
        </p:txBody>
      </p:sp>
    </p:spTree>
    <p:extLst>
      <p:ext uri="{BB962C8B-B14F-4D97-AF65-F5344CB8AC3E}">
        <p14:creationId xmlns:p14="http://schemas.microsoft.com/office/powerpoint/2010/main" val="4147749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18</a:t>
            </a:fld>
            <a:endParaRPr lang="en-CA" dirty="0"/>
          </a:p>
        </p:txBody>
      </p:sp>
    </p:spTree>
    <p:extLst>
      <p:ext uri="{BB962C8B-B14F-4D97-AF65-F5344CB8AC3E}">
        <p14:creationId xmlns:p14="http://schemas.microsoft.com/office/powerpoint/2010/main" val="1878831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19</a:t>
            </a:fld>
            <a:endParaRPr lang="en-CA" dirty="0"/>
          </a:p>
        </p:txBody>
      </p:sp>
    </p:spTree>
    <p:extLst>
      <p:ext uri="{BB962C8B-B14F-4D97-AF65-F5344CB8AC3E}">
        <p14:creationId xmlns:p14="http://schemas.microsoft.com/office/powerpoint/2010/main" val="328757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a:t>
            </a:fld>
            <a:endParaRPr lang="en-C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20</a:t>
            </a:fld>
            <a:endParaRPr lang="en-CA" dirty="0"/>
          </a:p>
        </p:txBody>
      </p:sp>
    </p:spTree>
    <p:extLst>
      <p:ext uri="{BB962C8B-B14F-4D97-AF65-F5344CB8AC3E}">
        <p14:creationId xmlns:p14="http://schemas.microsoft.com/office/powerpoint/2010/main" val="2925975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21</a:t>
            </a:fld>
            <a:endParaRPr lang="en-CA" dirty="0"/>
          </a:p>
        </p:txBody>
      </p:sp>
    </p:spTree>
    <p:extLst>
      <p:ext uri="{BB962C8B-B14F-4D97-AF65-F5344CB8AC3E}">
        <p14:creationId xmlns:p14="http://schemas.microsoft.com/office/powerpoint/2010/main" val="4153527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22</a:t>
            </a:fld>
            <a:endParaRPr lang="en-CA" dirty="0"/>
          </a:p>
        </p:txBody>
      </p:sp>
    </p:spTree>
    <p:extLst>
      <p:ext uri="{BB962C8B-B14F-4D97-AF65-F5344CB8AC3E}">
        <p14:creationId xmlns:p14="http://schemas.microsoft.com/office/powerpoint/2010/main" val="26292353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23</a:t>
            </a:fld>
            <a:endParaRPr lang="en-CA" dirty="0"/>
          </a:p>
        </p:txBody>
      </p:sp>
    </p:spTree>
    <p:extLst>
      <p:ext uri="{BB962C8B-B14F-4D97-AF65-F5344CB8AC3E}">
        <p14:creationId xmlns:p14="http://schemas.microsoft.com/office/powerpoint/2010/main" val="3220829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27</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3</a:t>
            </a:fld>
            <a:endParaRPr lang="en-CA" dirty="0"/>
          </a:p>
        </p:txBody>
      </p:sp>
    </p:spTree>
    <p:extLst>
      <p:ext uri="{BB962C8B-B14F-4D97-AF65-F5344CB8AC3E}">
        <p14:creationId xmlns:p14="http://schemas.microsoft.com/office/powerpoint/2010/main" val="230036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4</a:t>
            </a:fld>
            <a:endParaRPr lang="en-CA" dirty="0"/>
          </a:p>
        </p:txBody>
      </p:sp>
    </p:spTree>
    <p:extLst>
      <p:ext uri="{BB962C8B-B14F-4D97-AF65-F5344CB8AC3E}">
        <p14:creationId xmlns:p14="http://schemas.microsoft.com/office/powerpoint/2010/main" val="868974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5</a:t>
            </a:fld>
            <a:endParaRPr lang="en-CA" dirty="0"/>
          </a:p>
        </p:txBody>
      </p:sp>
    </p:spTree>
    <p:extLst>
      <p:ext uri="{BB962C8B-B14F-4D97-AF65-F5344CB8AC3E}">
        <p14:creationId xmlns:p14="http://schemas.microsoft.com/office/powerpoint/2010/main" val="2113424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6</a:t>
            </a:fld>
            <a:endParaRPr lang="en-CA" dirty="0"/>
          </a:p>
        </p:txBody>
      </p:sp>
    </p:spTree>
    <p:extLst>
      <p:ext uri="{BB962C8B-B14F-4D97-AF65-F5344CB8AC3E}">
        <p14:creationId xmlns:p14="http://schemas.microsoft.com/office/powerpoint/2010/main" val="1893254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7</a:t>
            </a:fld>
            <a:endParaRPr lang="en-CA" dirty="0"/>
          </a:p>
        </p:txBody>
      </p:sp>
    </p:spTree>
    <p:extLst>
      <p:ext uri="{BB962C8B-B14F-4D97-AF65-F5344CB8AC3E}">
        <p14:creationId xmlns:p14="http://schemas.microsoft.com/office/powerpoint/2010/main" val="1993177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8</a:t>
            </a:fld>
            <a:endParaRPr lang="en-CA" dirty="0"/>
          </a:p>
        </p:txBody>
      </p:sp>
    </p:spTree>
    <p:extLst>
      <p:ext uri="{BB962C8B-B14F-4D97-AF65-F5344CB8AC3E}">
        <p14:creationId xmlns:p14="http://schemas.microsoft.com/office/powerpoint/2010/main" val="1667194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56AE532-5F6E-45A2-87F9-9E56FAD9051C}" type="slidenum">
              <a:rPr lang="en-CA" smtClean="0"/>
              <a:pPr/>
              <a:t>9</a:t>
            </a:fld>
            <a:endParaRPr lang="en-CA" dirty="0"/>
          </a:p>
        </p:txBody>
      </p:sp>
    </p:spTree>
    <p:extLst>
      <p:ext uri="{BB962C8B-B14F-4D97-AF65-F5344CB8AC3E}">
        <p14:creationId xmlns:p14="http://schemas.microsoft.com/office/powerpoint/2010/main" val="3569049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r>
              <a:rPr lang="en-US" dirty="0" smtClean="0"/>
              <a:t>David Swayze</a:t>
            </a:r>
            <a:endParaRPr lang="en-CA" dirty="0"/>
          </a:p>
        </p:txBody>
      </p:sp>
      <p:sp>
        <p:nvSpPr>
          <p:cNvPr id="17" name="Footer Placeholder 16"/>
          <p:cNvSpPr>
            <a:spLocks noGrp="1"/>
          </p:cNvSpPr>
          <p:nvPr>
            <p:ph type="ftr" sz="quarter" idx="11"/>
          </p:nvPr>
        </p:nvSpPr>
        <p:spPr/>
        <p:txBody>
          <a:bodyPr/>
          <a:lstStyle/>
          <a:p>
            <a:endParaRPr lang="en-CA" dirty="0"/>
          </a:p>
        </p:txBody>
      </p:sp>
      <p:sp>
        <p:nvSpPr>
          <p:cNvPr id="29" name="Slide Number Placeholder 28"/>
          <p:cNvSpPr>
            <a:spLocks noGrp="1"/>
          </p:cNvSpPr>
          <p:nvPr>
            <p:ph type="sldNum" sz="quarter" idx="12"/>
          </p:nvPr>
        </p:nvSpPr>
        <p:spPr/>
        <p:txBody>
          <a:bodyPr/>
          <a:lstStyle/>
          <a:p>
            <a:fld id="{2C4E4332-C450-4C0D-9A38-B594297F349F}" type="slidenum">
              <a:rPr lang="en-CA" smtClean="0"/>
              <a:pPr/>
              <a:t>‹#›</a:t>
            </a:fld>
            <a:endParaRPr lang="en-CA"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28600"/>
            <a:ext cx="7010400" cy="1143000"/>
          </a:xfr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a:t>
            </a:fld>
            <a:endParaRPr lang="en-CA" dirty="0"/>
          </a:p>
        </p:txBody>
      </p:sp>
      <p:sp>
        <p:nvSpPr>
          <p:cNvPr id="10" name="Footer Placeholder 9"/>
          <p:cNvSpPr>
            <a:spLocks noGrp="1"/>
          </p:cNvSpPr>
          <p:nvPr>
            <p:ph type="ftr" sz="quarter" idx="12"/>
          </p:nvPr>
        </p:nvSpPr>
        <p:spPr>
          <a:blipFill>
            <a:blip r:embed="rId2" cstate="print"/>
            <a:stretch>
              <a:fillRect/>
            </a:stretch>
          </a:blipFill>
        </p:spPr>
        <p:txBody>
          <a:bodyPr/>
          <a:lstStyle/>
          <a:p>
            <a:endParaRPr lang="en-CA" dirty="0"/>
          </a:p>
        </p:txBody>
      </p:sp>
      <p:sp>
        <p:nvSpPr>
          <p:cNvPr id="14" name="Picture Placeholder 13"/>
          <p:cNvSpPr>
            <a:spLocks noGrp="1"/>
          </p:cNvSpPr>
          <p:nvPr>
            <p:ph type="pic" sz="quarter" idx="13"/>
          </p:nvPr>
        </p:nvSpPr>
        <p:spPr>
          <a:xfrm>
            <a:off x="381000" y="228600"/>
            <a:ext cx="1143000" cy="1143000"/>
          </a:xfrm>
        </p:spPr>
        <p:txBody>
          <a:bodyPr/>
          <a:lstStyle>
            <a:lvl1pPr marL="548640" marR="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Char char=""/>
              <a:tabLst/>
              <a:defRPr/>
            </a:lvl1pPr>
          </a:lstStyle>
          <a:p>
            <a:endParaRPr lang="en-CA" dirty="0"/>
          </a:p>
        </p:txBody>
      </p:sp>
      <p:pic>
        <p:nvPicPr>
          <p:cNvPr id="15" name="Picture 14" descr="Logo 2010 square blue NOFX LETTERHEAD"/>
          <p:cNvPicPr/>
          <p:nvPr userDrawn="1"/>
        </p:nvPicPr>
        <p:blipFill>
          <a:blip r:embed="rId3" cstate="print"/>
          <a:srcRect/>
          <a:stretch>
            <a:fillRect/>
          </a:stretch>
        </p:blipFill>
        <p:spPr bwMode="auto">
          <a:xfrm>
            <a:off x="457200" y="304800"/>
            <a:ext cx="1066800" cy="9906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a:xfrm>
            <a:off x="7924800" y="6416675"/>
            <a:ext cx="762000" cy="365125"/>
          </a:xfrm>
        </p:spPr>
        <p:txBody>
          <a:bodyPr/>
          <a:lstStyle/>
          <a:p>
            <a:fld id="{2C4E4332-C450-4C0D-9A38-B594297F349F}"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5" name="Date Placeholder 4"/>
          <p:cNvSpPr>
            <a:spLocks noGrp="1"/>
          </p:cNvSpPr>
          <p:nvPr>
            <p:ph type="dt" sz="half" idx="10"/>
          </p:nvPr>
        </p:nvSpPr>
        <p:spPr/>
        <p:txBody>
          <a:bodyPr/>
          <a:lstStyle/>
          <a:p>
            <a:r>
              <a:rPr lang="en-US" dirty="0" smtClean="0"/>
              <a:t>David Swayze</a:t>
            </a:r>
            <a:endParaRPr lang="en-CA" dirty="0"/>
          </a:p>
        </p:txBody>
      </p:sp>
      <p:sp>
        <p:nvSpPr>
          <p:cNvPr id="6" name="Footer Placeholder 5"/>
          <p:cNvSpPr>
            <a:spLocks noGrp="1"/>
          </p:cNvSpPr>
          <p:nvPr>
            <p:ph type="ftr" sz="quarter" idx="11"/>
          </p:nvPr>
        </p:nvSpPr>
        <p:spPr>
          <a:blipFill>
            <a:blip r:embed="rId2" cstate="print"/>
            <a:stretch>
              <a:fillRect/>
            </a:stretch>
          </a:blipFill>
        </p:spPr>
        <p:txBody>
          <a:bodyPr/>
          <a:lstStyle/>
          <a:p>
            <a:endParaRPr lang="en-CA" dirty="0"/>
          </a:p>
        </p:txBody>
      </p:sp>
      <p:sp>
        <p:nvSpPr>
          <p:cNvPr id="7" name="Slide Number Placeholder 6"/>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Footer Placeholder 7"/>
          <p:cNvSpPr>
            <a:spLocks noGrp="1"/>
          </p:cNvSpPr>
          <p:nvPr>
            <p:ph type="ftr" sz="quarter" idx="11"/>
          </p:nvPr>
        </p:nvSpPr>
        <p:spPr>
          <a:blipFill>
            <a:blip r:embed="rId2" cstate="print"/>
            <a:stretch>
              <a:fillRect/>
            </a:stretch>
          </a:blipFill>
        </p:spPr>
        <p:txBody>
          <a:bodyPr/>
          <a:lstStyle/>
          <a:p>
            <a:endParaRPr lang="en-CA" dirty="0"/>
          </a:p>
        </p:txBody>
      </p:sp>
      <p:sp>
        <p:nvSpPr>
          <p:cNvPr id="9" name="Slide Number Placeholder 8"/>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dirty="0" smtClean="0"/>
              <a:t>David Swayze</a:t>
            </a:r>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David Swayze</a:t>
            </a:r>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dirty="0" smtClean="0"/>
              <a:t>David Swayze</a:t>
            </a:r>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dirty="0" smtClean="0"/>
              <a:t>David Swayze</a:t>
            </a:r>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C4E4332-C450-4C0D-9A38-B594297F349F}"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r>
              <a:rPr lang="en-US" dirty="0" smtClean="0"/>
              <a:t>David Swayze</a:t>
            </a:r>
            <a:endParaRPr lang="en-CA"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CA"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C4E4332-C450-4C0D-9A38-B594297F349F}" type="slidenum">
              <a:rPr lang="en-CA" smtClean="0"/>
              <a:pPr/>
              <a:t>‹#›</a:t>
            </a:fld>
            <a:endParaRPr lang="en-CA"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dswayze@mhlaw.ca"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057400"/>
            <a:ext cx="8229600" cy="838200"/>
          </a:xfrm>
        </p:spPr>
        <p:txBody>
          <a:bodyPr>
            <a:normAutofit fontScale="90000"/>
          </a:bodyPr>
          <a:lstStyle/>
          <a:p>
            <a:r>
              <a:rPr lang="en-CA" dirty="0" smtClean="0"/>
              <a:t>Employment Standards</a:t>
            </a:r>
            <a:endParaRPr lang="en-CA" dirty="0"/>
          </a:p>
        </p:txBody>
      </p:sp>
      <p:sp>
        <p:nvSpPr>
          <p:cNvPr id="3" name="Subtitle 2"/>
          <p:cNvSpPr>
            <a:spLocks noGrp="1"/>
          </p:cNvSpPr>
          <p:nvPr>
            <p:ph type="subTitle" idx="1"/>
          </p:nvPr>
        </p:nvSpPr>
        <p:spPr>
          <a:xfrm>
            <a:off x="1371600" y="3124200"/>
            <a:ext cx="6400800" cy="1676400"/>
          </a:xfrm>
        </p:spPr>
        <p:txBody>
          <a:bodyPr>
            <a:normAutofit fontScale="70000" lnSpcReduction="20000"/>
          </a:bodyPr>
          <a:lstStyle/>
          <a:p>
            <a:endParaRPr lang="en-CA" dirty="0" smtClean="0"/>
          </a:p>
          <a:p>
            <a:endParaRPr lang="en-CA" dirty="0" smtClean="0"/>
          </a:p>
          <a:p>
            <a:r>
              <a:rPr lang="en-CA" dirty="0" smtClean="0"/>
              <a:t>Presented by David Swayze</a:t>
            </a:r>
          </a:p>
          <a:p>
            <a:r>
              <a:rPr lang="en-CA" dirty="0" smtClean="0"/>
              <a:t>for</a:t>
            </a:r>
          </a:p>
          <a:p>
            <a:r>
              <a:rPr lang="en-CA" dirty="0" smtClean="0"/>
              <a:t>Manitoba Municipal Administrators’ Association</a:t>
            </a:r>
          </a:p>
          <a:p>
            <a:endParaRPr lang="en-CA" dirty="0"/>
          </a:p>
        </p:txBody>
      </p:sp>
      <p:pic>
        <p:nvPicPr>
          <p:cNvPr id="6" name="Picture 5" descr="MHLaw Logo 2010 nofx 1600.jpg"/>
          <p:cNvPicPr>
            <a:picLocks noChangeAspect="1"/>
          </p:cNvPicPr>
          <p:nvPr/>
        </p:nvPicPr>
        <p:blipFill>
          <a:blip r:embed="rId3" cstate="print"/>
          <a:stretch>
            <a:fillRect/>
          </a:stretch>
        </p:blipFill>
        <p:spPr>
          <a:xfrm>
            <a:off x="2133600" y="685800"/>
            <a:ext cx="4876800" cy="722376"/>
          </a:xfrm>
          <a:prstGeom prst="rect">
            <a:avLst/>
          </a:prstGeom>
        </p:spPr>
      </p:pic>
      <p:sp>
        <p:nvSpPr>
          <p:cNvPr id="15" name="Date Placeholder 14"/>
          <p:cNvSpPr>
            <a:spLocks noGrp="1"/>
          </p:cNvSpPr>
          <p:nvPr>
            <p:ph type="dt" sz="half" idx="10"/>
          </p:nvPr>
        </p:nvSpPr>
        <p:spPr/>
        <p:txBody>
          <a:bodyPr/>
          <a:lstStyle/>
          <a:p>
            <a:r>
              <a:rPr lang="en-US" dirty="0" smtClean="0"/>
              <a:t>David Swayze</a:t>
            </a:r>
            <a:endParaRPr lang="en-CA" dirty="0"/>
          </a:p>
        </p:txBody>
      </p:sp>
      <p:sp>
        <p:nvSpPr>
          <p:cNvPr id="16" name="Slide Number Placeholder 15"/>
          <p:cNvSpPr>
            <a:spLocks noGrp="1"/>
          </p:cNvSpPr>
          <p:nvPr>
            <p:ph type="sldNum" sz="quarter" idx="12"/>
          </p:nvPr>
        </p:nvSpPr>
        <p:spPr/>
        <p:txBody>
          <a:bodyPr/>
          <a:lstStyle/>
          <a:p>
            <a:fld id="{2C4E4332-C450-4C0D-9A38-B594297F349F}" type="slidenum">
              <a:rPr lang="en-CA" smtClean="0"/>
              <a:pPr/>
              <a:t>1</a:t>
            </a:fld>
            <a:endParaRPr lang="en-CA"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0" y="5105035"/>
            <a:ext cx="3333750" cy="629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Overtime</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Where an employee works more than 8 hours in a day, or 40 hours in a week, the employee is entitled to an overtime wage rate of 150% of their regularly hourly wage for all time worked. (i.e. time-and-a-half).</a:t>
            </a:r>
          </a:p>
          <a:p>
            <a:r>
              <a:rPr lang="en-CA" dirty="0" smtClean="0"/>
              <a:t>This includes salaried employees and employees paid on commission or piecemeal.</a:t>
            </a:r>
          </a:p>
          <a:p>
            <a:r>
              <a:rPr lang="en-CA" dirty="0" smtClean="0"/>
              <a:t>Only exceptions to overtime are:</a:t>
            </a:r>
          </a:p>
          <a:p>
            <a:pPr lvl="1"/>
            <a:r>
              <a:rPr lang="en-CA" dirty="0" smtClean="0"/>
              <a:t>Professionals i.e. Doctors, Lawyers, Pharmacists</a:t>
            </a:r>
          </a:p>
          <a:p>
            <a:pPr lvl="1"/>
            <a:r>
              <a:rPr lang="en-CA" dirty="0" smtClean="0"/>
              <a:t>Managers</a:t>
            </a:r>
          </a:p>
          <a:p>
            <a:pPr lvl="1"/>
            <a:r>
              <a:rPr lang="en-CA" dirty="0" smtClean="0"/>
              <a:t>Employees who make more than $86,646.56 AND have substantial control over their hours of work</a:t>
            </a:r>
            <a:endParaRPr lang="en-CA" dirty="0"/>
          </a:p>
          <a:p>
            <a:endParaRPr lang="en-CA" dirty="0" smtClean="0"/>
          </a:p>
          <a:p>
            <a:pPr marL="585216" lvl="1" indent="0">
              <a:buNone/>
            </a:pPr>
            <a:endParaRPr lang="en-CA" sz="2600" dirty="0" smtClean="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10</a:t>
            </a:fld>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Overtime</a:t>
            </a:r>
            <a:endParaRPr lang="en-CA" dirty="0"/>
          </a:p>
        </p:txBody>
      </p:sp>
      <p:sp>
        <p:nvSpPr>
          <p:cNvPr id="3" name="Content Placeholder 2"/>
          <p:cNvSpPr>
            <a:spLocks noGrp="1"/>
          </p:cNvSpPr>
          <p:nvPr>
            <p:ph idx="1"/>
          </p:nvPr>
        </p:nvSpPr>
        <p:spPr/>
        <p:txBody>
          <a:bodyPr/>
          <a:lstStyle/>
          <a:p>
            <a:r>
              <a:rPr lang="en-CA" dirty="0" smtClean="0"/>
              <a:t>Averaging – where the nature of the work is such that sometimes overtime hours are required but other times the work demands less than 8/40 may use averaging</a:t>
            </a:r>
          </a:p>
          <a:p>
            <a:r>
              <a:rPr lang="en-CA" dirty="0" smtClean="0"/>
              <a:t>Banking – overtime cannot be banked more than 90 days from the date it was earned. Employees must take 1.5 hours off with pay for each 1.0 hour of OT within 90 days or be paid out </a:t>
            </a:r>
            <a:endParaRPr lang="en-CA" dirty="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11</a:t>
            </a:fld>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General Holidays</a:t>
            </a:r>
            <a:endParaRPr lang="en-CA" dirty="0"/>
          </a:p>
        </p:txBody>
      </p:sp>
      <p:sp>
        <p:nvSpPr>
          <p:cNvPr id="3" name="Content Placeholder 2"/>
          <p:cNvSpPr>
            <a:spLocks noGrp="1"/>
          </p:cNvSpPr>
          <p:nvPr>
            <p:ph idx="1"/>
          </p:nvPr>
        </p:nvSpPr>
        <p:spPr/>
        <p:txBody>
          <a:bodyPr>
            <a:normAutofit/>
          </a:bodyPr>
          <a:lstStyle/>
          <a:p>
            <a:r>
              <a:rPr lang="en-CA" dirty="0" smtClean="0"/>
              <a:t>In Manitoba the General (Statutory Holidays) are:</a:t>
            </a:r>
          </a:p>
          <a:p>
            <a:pPr lvl="1"/>
            <a:r>
              <a:rPr lang="en-CA" dirty="0" smtClean="0"/>
              <a:t>New Years Day</a:t>
            </a:r>
          </a:p>
          <a:p>
            <a:pPr lvl="1"/>
            <a:r>
              <a:rPr lang="en-CA" dirty="0" smtClean="0"/>
              <a:t>Louis Riel Day</a:t>
            </a:r>
          </a:p>
          <a:p>
            <a:pPr lvl="1"/>
            <a:r>
              <a:rPr lang="en-CA" dirty="0" smtClean="0"/>
              <a:t>Good Friday</a:t>
            </a:r>
          </a:p>
          <a:p>
            <a:pPr lvl="1"/>
            <a:r>
              <a:rPr lang="en-CA" dirty="0" smtClean="0"/>
              <a:t>Victoria Day</a:t>
            </a:r>
          </a:p>
          <a:p>
            <a:pPr lvl="1"/>
            <a:r>
              <a:rPr lang="en-CA" dirty="0" smtClean="0"/>
              <a:t>Canada Day</a:t>
            </a:r>
          </a:p>
          <a:p>
            <a:pPr lvl="1"/>
            <a:r>
              <a:rPr lang="en-CA" dirty="0" smtClean="0"/>
              <a:t>Labour Day</a:t>
            </a:r>
          </a:p>
          <a:p>
            <a:pPr lvl="1"/>
            <a:r>
              <a:rPr lang="en-CA" dirty="0" smtClean="0"/>
              <a:t>Thanksgiving</a:t>
            </a:r>
          </a:p>
          <a:p>
            <a:pPr lvl="1"/>
            <a:r>
              <a:rPr lang="en-CA" dirty="0" smtClean="0"/>
              <a:t>Christmas Day</a:t>
            </a:r>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12</a:t>
            </a:fld>
            <a:endParaRPr lang="en-CA"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General Holidays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These days are NOT general holidays</a:t>
            </a:r>
          </a:p>
          <a:p>
            <a:pPr lvl="1"/>
            <a:r>
              <a:rPr lang="en-CA" dirty="0" smtClean="0"/>
              <a:t>Easter Sunday</a:t>
            </a:r>
          </a:p>
          <a:p>
            <a:pPr lvl="1"/>
            <a:r>
              <a:rPr lang="en-CA" dirty="0" smtClean="0"/>
              <a:t>Easter Monday</a:t>
            </a:r>
          </a:p>
          <a:p>
            <a:pPr lvl="1"/>
            <a:r>
              <a:rPr lang="en-CA" dirty="0" smtClean="0"/>
              <a:t>Civic Holiday</a:t>
            </a:r>
          </a:p>
          <a:p>
            <a:pPr lvl="1"/>
            <a:r>
              <a:rPr lang="en-CA" dirty="0" smtClean="0"/>
              <a:t>Remembrance Day</a:t>
            </a:r>
          </a:p>
          <a:p>
            <a:pPr lvl="1"/>
            <a:r>
              <a:rPr lang="en-CA" dirty="0" smtClean="0"/>
              <a:t>Boxing Day</a:t>
            </a:r>
          </a:p>
          <a:p>
            <a:r>
              <a:rPr lang="en-CA" dirty="0" smtClean="0"/>
              <a:t>On a General Holiday the employee gets paid if they don’t work their usual day rate or, if daily pay varies, 5% of the wages earned in the prior 4 weeks</a:t>
            </a:r>
          </a:p>
          <a:p>
            <a:r>
              <a:rPr lang="en-CA" dirty="0" smtClean="0"/>
              <a:t>On a General Holiday the employee gets the usual wages plus 1.5 times for the hours worked</a:t>
            </a:r>
          </a:p>
          <a:p>
            <a:pPr lvl="1"/>
            <a:endParaRPr lang="en-CA" dirty="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13</a:t>
            </a:fld>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Vacation</a:t>
            </a:r>
            <a:endParaRPr lang="en-CA" dirty="0"/>
          </a:p>
        </p:txBody>
      </p:sp>
      <p:sp>
        <p:nvSpPr>
          <p:cNvPr id="3" name="Content Placeholder 2"/>
          <p:cNvSpPr>
            <a:spLocks noGrp="1"/>
          </p:cNvSpPr>
          <p:nvPr>
            <p:ph idx="1"/>
          </p:nvPr>
        </p:nvSpPr>
        <p:spPr/>
        <p:txBody>
          <a:bodyPr>
            <a:normAutofit/>
          </a:bodyPr>
          <a:lstStyle/>
          <a:p>
            <a:r>
              <a:rPr lang="en-CA" dirty="0" smtClean="0"/>
              <a:t>Vacation</a:t>
            </a:r>
          </a:p>
          <a:p>
            <a:pPr marL="585216" lvl="1" indent="0">
              <a:buNone/>
            </a:pPr>
            <a:r>
              <a:rPr lang="en-CA" dirty="0" smtClean="0"/>
              <a:t>After each of the first five years of employment the employee is entitled to 2 weeks paid vacation</a:t>
            </a:r>
          </a:p>
          <a:p>
            <a:pPr lvl="1"/>
            <a:r>
              <a:rPr lang="en-CA" dirty="0" smtClean="0"/>
              <a:t>After that, they are entitled to 3 weeks paid vacation</a:t>
            </a:r>
          </a:p>
          <a:p>
            <a:r>
              <a:rPr lang="en-CA" dirty="0" smtClean="0"/>
              <a:t>Vacation is earned in year one, and taken in year two i.e. an employee gets no vacation in the first year of employment and gets two weeks </a:t>
            </a:r>
            <a:r>
              <a:rPr lang="en-CA" b="1" dirty="0" smtClean="0"/>
              <a:t>after</a:t>
            </a:r>
            <a:r>
              <a:rPr lang="en-CA" dirty="0" smtClean="0"/>
              <a:t> the first year of employment</a:t>
            </a:r>
          </a:p>
          <a:p>
            <a:r>
              <a:rPr lang="en-CA" dirty="0" smtClean="0"/>
              <a:t>Vacation must be taken within 10 months of the end of the year it was earned</a:t>
            </a:r>
          </a:p>
          <a:p>
            <a:pPr lvl="1"/>
            <a:endParaRPr lang="en-CA" dirty="0" smtClean="0"/>
          </a:p>
          <a:p>
            <a:pPr marL="137160" indent="0">
              <a:buNone/>
            </a:pPr>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14</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271461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Vacation</a:t>
            </a:r>
            <a:endParaRPr lang="en-CA" dirty="0"/>
          </a:p>
        </p:txBody>
      </p:sp>
      <p:sp>
        <p:nvSpPr>
          <p:cNvPr id="3" name="Content Placeholder 2"/>
          <p:cNvSpPr>
            <a:spLocks noGrp="1"/>
          </p:cNvSpPr>
          <p:nvPr>
            <p:ph idx="1"/>
          </p:nvPr>
        </p:nvSpPr>
        <p:spPr/>
        <p:txBody>
          <a:bodyPr>
            <a:normAutofit lnSpcReduction="10000"/>
          </a:bodyPr>
          <a:lstStyle/>
          <a:p>
            <a:r>
              <a:rPr lang="en-CA" dirty="0" smtClean="0"/>
              <a:t>Vacation CANNOT be banked</a:t>
            </a:r>
          </a:p>
          <a:p>
            <a:r>
              <a:rPr lang="en-CA" dirty="0" smtClean="0"/>
              <a:t>An employer may require an employee who has unused vacation to use it as long as they are given a minimum of 15 days notice and not required to take less than 5 days at a time</a:t>
            </a:r>
          </a:p>
          <a:p>
            <a:r>
              <a:rPr lang="en-CA" dirty="0" smtClean="0"/>
              <a:t>An employer can advance vacation (i.e. pay it before it is due)</a:t>
            </a:r>
          </a:p>
          <a:p>
            <a:r>
              <a:rPr lang="en-CA" dirty="0" smtClean="0"/>
              <a:t>Employers need to carefully track vacation</a:t>
            </a:r>
          </a:p>
          <a:p>
            <a:r>
              <a:rPr lang="en-CA" dirty="0" smtClean="0"/>
              <a:t>Vacation can be paid on each pay cheque at the rate of 2% for each week to which the employee is entitled (i.e. 4% for 2 weeks, 6% for 3 weeks)</a:t>
            </a:r>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15</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35933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Leaves</a:t>
            </a:r>
            <a:endParaRPr lang="en-CA" dirty="0"/>
          </a:p>
        </p:txBody>
      </p:sp>
      <p:sp>
        <p:nvSpPr>
          <p:cNvPr id="3" name="Content Placeholder 2"/>
          <p:cNvSpPr>
            <a:spLocks noGrp="1"/>
          </p:cNvSpPr>
          <p:nvPr>
            <p:ph idx="1"/>
          </p:nvPr>
        </p:nvSpPr>
        <p:spPr/>
        <p:txBody>
          <a:bodyPr/>
          <a:lstStyle/>
          <a:p>
            <a:r>
              <a:rPr lang="en-CA" dirty="0" smtClean="0"/>
              <a:t>The </a:t>
            </a:r>
            <a:r>
              <a:rPr lang="en-CA" i="1" dirty="0" smtClean="0"/>
              <a:t>Code </a:t>
            </a:r>
            <a:r>
              <a:rPr lang="en-CA" dirty="0" smtClean="0"/>
              <a:t>provides for a number of unpaid leaves of absence</a:t>
            </a:r>
          </a:p>
          <a:p>
            <a:r>
              <a:rPr lang="en-CA" dirty="0" smtClean="0"/>
              <a:t>Maternity Leaves</a:t>
            </a:r>
          </a:p>
          <a:p>
            <a:pPr lvl="1"/>
            <a:r>
              <a:rPr lang="en-CA" dirty="0" smtClean="0"/>
              <a:t>A woman who gives birth and has been employed for seven months is entitled to 17 weeks unpaid maternity leave following the birth of her child</a:t>
            </a:r>
          </a:p>
          <a:p>
            <a:r>
              <a:rPr lang="en-CA" dirty="0" smtClean="0"/>
              <a:t>Parental Leave</a:t>
            </a:r>
          </a:p>
          <a:p>
            <a:pPr lvl="1"/>
            <a:r>
              <a:rPr lang="en-CA" dirty="0" smtClean="0"/>
              <a:t>Any parent may take up to 37 weeks of unpaid parental leave upon the birth or adoption of their child provided they have worked for the employer for seven months</a:t>
            </a:r>
          </a:p>
          <a:p>
            <a:pPr lvl="1"/>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16</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466291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Leaves</a:t>
            </a:r>
            <a:endParaRPr lang="en-CA" dirty="0"/>
          </a:p>
        </p:txBody>
      </p:sp>
      <p:sp>
        <p:nvSpPr>
          <p:cNvPr id="3" name="Content Placeholder 2"/>
          <p:cNvSpPr>
            <a:spLocks noGrp="1"/>
          </p:cNvSpPr>
          <p:nvPr>
            <p:ph idx="1"/>
          </p:nvPr>
        </p:nvSpPr>
        <p:spPr/>
        <p:txBody>
          <a:bodyPr>
            <a:normAutofit lnSpcReduction="10000"/>
          </a:bodyPr>
          <a:lstStyle/>
          <a:p>
            <a:r>
              <a:rPr lang="en-CA" dirty="0" smtClean="0"/>
              <a:t>Family Leave</a:t>
            </a:r>
          </a:p>
          <a:p>
            <a:pPr lvl="1"/>
            <a:r>
              <a:rPr lang="en-CA" dirty="0" smtClean="0"/>
              <a:t>3 days of unpaid leave to deal with family responsibilities or personal illness</a:t>
            </a:r>
          </a:p>
          <a:p>
            <a:r>
              <a:rPr lang="en-CA" dirty="0" smtClean="0"/>
              <a:t>Compassionate Care Leave</a:t>
            </a:r>
          </a:p>
          <a:p>
            <a:pPr lvl="1"/>
            <a:r>
              <a:rPr lang="en-CA" dirty="0" smtClean="0"/>
              <a:t>Up to 8 weeks of leave to care for a very ill family members</a:t>
            </a:r>
          </a:p>
          <a:p>
            <a:r>
              <a:rPr lang="en-CA" dirty="0" smtClean="0"/>
              <a:t>Leave for Organ Donation</a:t>
            </a:r>
          </a:p>
          <a:p>
            <a:pPr lvl="1"/>
            <a:r>
              <a:rPr lang="en-CA" dirty="0" smtClean="0"/>
              <a:t>Up to 13 weeks of leave to donate an organ or tissue</a:t>
            </a:r>
          </a:p>
          <a:p>
            <a:r>
              <a:rPr lang="en-CA" dirty="0" smtClean="0"/>
              <a:t>Bereavement Leave</a:t>
            </a:r>
          </a:p>
          <a:p>
            <a:pPr lvl="1"/>
            <a:r>
              <a:rPr lang="en-CA" dirty="0" smtClean="0"/>
              <a:t>Up to 3 days leave to deal with a death of a family member</a:t>
            </a:r>
          </a:p>
          <a:p>
            <a:pPr lvl="1"/>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17</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9622743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Leaves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Leave for Reservists</a:t>
            </a:r>
          </a:p>
          <a:p>
            <a:pPr lvl="1"/>
            <a:r>
              <a:rPr lang="en-CA" dirty="0" smtClean="0"/>
              <a:t>When needed, a member of the Canadian Forces Reserve is entitled to unpaid leave time to serve</a:t>
            </a:r>
          </a:p>
          <a:p>
            <a:r>
              <a:rPr lang="en-CA" dirty="0" smtClean="0"/>
              <a:t>Leave for Citizenship Ceremony</a:t>
            </a:r>
          </a:p>
          <a:p>
            <a:pPr lvl="1"/>
            <a:r>
              <a:rPr lang="en-CA" dirty="0" smtClean="0"/>
              <a:t>4 hours to receive their certificate of citizenship</a:t>
            </a:r>
          </a:p>
          <a:p>
            <a:r>
              <a:rPr lang="en-CA" dirty="0" smtClean="0"/>
              <a:t>Leave related to the Death or Disappearance of a child as a result of a crime</a:t>
            </a:r>
          </a:p>
          <a:p>
            <a:pPr lvl="1"/>
            <a:r>
              <a:rPr lang="en-CA" dirty="0" smtClean="0"/>
              <a:t>If the child has disappeared, 52 weeks</a:t>
            </a:r>
          </a:p>
          <a:p>
            <a:pPr lvl="1"/>
            <a:r>
              <a:rPr lang="en-CA" dirty="0" smtClean="0"/>
              <a:t>If the child has died, 104 weeks</a:t>
            </a:r>
          </a:p>
          <a:p>
            <a:r>
              <a:rPr lang="en-CA" dirty="0" smtClean="0"/>
              <a:t>Leave related to the critical illness of a child</a:t>
            </a:r>
          </a:p>
          <a:p>
            <a:pPr lvl="1"/>
            <a:r>
              <a:rPr lang="en-CA" dirty="0" smtClean="0"/>
              <a:t>37 weeks to provide care and support to a critically ill child</a:t>
            </a:r>
          </a:p>
          <a:p>
            <a:pPr lvl="1"/>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18</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730157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Leaves	</a:t>
            </a:r>
            <a:endParaRPr lang="en-CA" dirty="0"/>
          </a:p>
        </p:txBody>
      </p:sp>
      <p:sp>
        <p:nvSpPr>
          <p:cNvPr id="3" name="Content Placeholder 2"/>
          <p:cNvSpPr>
            <a:spLocks noGrp="1"/>
          </p:cNvSpPr>
          <p:nvPr>
            <p:ph idx="1"/>
          </p:nvPr>
        </p:nvSpPr>
        <p:spPr/>
        <p:txBody>
          <a:bodyPr/>
          <a:lstStyle/>
          <a:p>
            <a:r>
              <a:rPr lang="en-CA" dirty="0" smtClean="0"/>
              <a:t>Sick Leave</a:t>
            </a:r>
          </a:p>
          <a:p>
            <a:pPr lvl="1"/>
            <a:r>
              <a:rPr lang="en-CA" dirty="0" smtClean="0"/>
              <a:t>Other than as provided for above, there is no requirement in Manitoba for an employer to provide paid sick leave benefits to employees</a:t>
            </a:r>
          </a:p>
          <a:p>
            <a:pPr lvl="1"/>
            <a:r>
              <a:rPr lang="en-CA" dirty="0" smtClean="0"/>
              <a:t>An employer who wishes to provide such benefits can design their own plan</a:t>
            </a:r>
          </a:p>
          <a:p>
            <a:pPr lvl="1"/>
            <a:r>
              <a:rPr lang="en-CA" dirty="0" smtClean="0"/>
              <a:t>Usually used only for when an employee needs to be absent from work due to illness</a:t>
            </a:r>
          </a:p>
          <a:p>
            <a:pPr lvl="1"/>
            <a:r>
              <a:rPr lang="en-CA" dirty="0" smtClean="0"/>
              <a:t>No requirement to pay out unused sick leave on retirement</a:t>
            </a:r>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19</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2356980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OUTLINE</a:t>
            </a:r>
            <a:endParaRPr lang="en-CA" dirty="0"/>
          </a:p>
        </p:txBody>
      </p:sp>
      <p:sp>
        <p:nvSpPr>
          <p:cNvPr id="3" name="Content Placeholder 2"/>
          <p:cNvSpPr>
            <a:spLocks noGrp="1"/>
          </p:cNvSpPr>
          <p:nvPr>
            <p:ph idx="1"/>
          </p:nvPr>
        </p:nvSpPr>
        <p:spPr/>
        <p:txBody>
          <a:bodyPr/>
          <a:lstStyle/>
          <a:p>
            <a:pPr marL="651510" indent="-514350">
              <a:buFont typeface="+mj-lt"/>
              <a:buAutoNum type="arabicPeriod"/>
            </a:pPr>
            <a:r>
              <a:rPr lang="en-CA" dirty="0" smtClean="0"/>
              <a:t>Introduction</a:t>
            </a:r>
          </a:p>
          <a:p>
            <a:pPr marL="651510" indent="-514350">
              <a:buFont typeface="+mj-lt"/>
              <a:buAutoNum type="arabicPeriod"/>
            </a:pPr>
            <a:r>
              <a:rPr lang="en-CA" dirty="0" smtClean="0"/>
              <a:t>To Whom do Employment Standards Apply?</a:t>
            </a:r>
          </a:p>
          <a:p>
            <a:pPr marL="651510" indent="-514350">
              <a:buFont typeface="+mj-lt"/>
              <a:buAutoNum type="arabicPeriod"/>
            </a:pPr>
            <a:r>
              <a:rPr lang="en-CA" dirty="0" smtClean="0"/>
              <a:t>Minimum Standards</a:t>
            </a:r>
          </a:p>
          <a:p>
            <a:pPr marL="651510" indent="-514350">
              <a:buFont typeface="+mj-lt"/>
              <a:buAutoNum type="arabicPeriod"/>
            </a:pPr>
            <a:r>
              <a:rPr lang="en-CA" dirty="0" smtClean="0"/>
              <a:t>Wages</a:t>
            </a:r>
          </a:p>
          <a:p>
            <a:pPr marL="651510" indent="-514350">
              <a:buFont typeface="+mj-lt"/>
              <a:buAutoNum type="arabicPeriod"/>
            </a:pPr>
            <a:r>
              <a:rPr lang="en-CA" dirty="0" smtClean="0"/>
              <a:t>Hours of Work  and Overtime</a:t>
            </a:r>
          </a:p>
          <a:p>
            <a:pPr marL="651510" indent="-514350">
              <a:buFont typeface="+mj-lt"/>
              <a:buAutoNum type="arabicPeriod"/>
            </a:pPr>
            <a:r>
              <a:rPr lang="en-CA" dirty="0" smtClean="0"/>
              <a:t>General Holidays</a:t>
            </a:r>
          </a:p>
          <a:p>
            <a:pPr marL="651510" indent="-514350">
              <a:buFont typeface="+mj-lt"/>
              <a:buAutoNum type="arabicPeriod"/>
            </a:pPr>
            <a:r>
              <a:rPr lang="en-CA" dirty="0" smtClean="0"/>
              <a:t>Vacation</a:t>
            </a:r>
          </a:p>
          <a:p>
            <a:pPr marL="651510" indent="-514350">
              <a:buFont typeface="+mj-lt"/>
              <a:buAutoNum type="arabicPeriod"/>
            </a:pPr>
            <a:r>
              <a:rPr lang="en-CA" dirty="0" smtClean="0"/>
              <a:t>Leaves</a:t>
            </a:r>
          </a:p>
          <a:p>
            <a:pPr marL="651510" indent="-514350">
              <a:buFont typeface="+mj-lt"/>
              <a:buAutoNum type="arabicPeriod"/>
            </a:pPr>
            <a:r>
              <a:rPr lang="en-CA" dirty="0" smtClean="0"/>
              <a:t>Termination of Employment</a:t>
            </a:r>
          </a:p>
          <a:p>
            <a:pPr marL="651510" indent="-514350">
              <a:buFont typeface="+mj-lt"/>
              <a:buAutoNum type="arabicPeriod"/>
            </a:pPr>
            <a:endParaRPr lang="en-CA" dirty="0" smtClean="0"/>
          </a:p>
          <a:p>
            <a:pPr marL="651510" indent="-514350">
              <a:buFont typeface="+mj-lt"/>
              <a:buAutoNum type="arabicPeriod"/>
            </a:pPr>
            <a:endParaRPr lang="en-CA" dirty="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2</a:t>
            </a:fld>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a:t>
            </a:r>
            <a:endParaRPr lang="en-CA" dirty="0"/>
          </a:p>
        </p:txBody>
      </p:sp>
      <p:sp>
        <p:nvSpPr>
          <p:cNvPr id="3" name="Content Placeholder 2"/>
          <p:cNvSpPr>
            <a:spLocks noGrp="1"/>
          </p:cNvSpPr>
          <p:nvPr>
            <p:ph idx="1"/>
          </p:nvPr>
        </p:nvSpPr>
        <p:spPr/>
        <p:txBody>
          <a:bodyPr>
            <a:normAutofit/>
          </a:bodyPr>
          <a:lstStyle/>
          <a:p>
            <a:r>
              <a:rPr lang="en-CA" dirty="0" smtClean="0"/>
              <a:t>In Manitoba a non-unionized employee may be dismissed by the Employer provided that:</a:t>
            </a:r>
          </a:p>
          <a:p>
            <a:pPr lvl="1"/>
            <a:r>
              <a:rPr lang="en-CA" dirty="0" smtClean="0"/>
              <a:t>The employer has just cause; or</a:t>
            </a:r>
          </a:p>
          <a:p>
            <a:pPr lvl="1"/>
            <a:r>
              <a:rPr lang="en-CA" dirty="0" smtClean="0"/>
              <a:t>The employer gives reasonable notice or pays wages in lieu of reasonable notice</a:t>
            </a:r>
          </a:p>
          <a:p>
            <a:r>
              <a:rPr lang="en-CA" dirty="0" smtClean="0"/>
              <a:t>Just Cause</a:t>
            </a:r>
          </a:p>
          <a:p>
            <a:pPr lvl="1"/>
            <a:r>
              <a:rPr lang="en-CA" dirty="0" smtClean="0"/>
              <a:t>No requirement to pay the employee anything other than accrued vacation, banked overtime, and accrued general holiday pay</a:t>
            </a:r>
          </a:p>
          <a:p>
            <a:pPr lvl="1"/>
            <a:r>
              <a:rPr lang="en-CA" dirty="0" smtClean="0"/>
              <a:t>No notice required</a:t>
            </a:r>
          </a:p>
          <a:p>
            <a:pPr lvl="1"/>
            <a:endParaRPr lang="en-CA" dirty="0" smtClean="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20</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850754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	</a:t>
            </a:r>
            <a:endParaRPr lang="en-CA" dirty="0"/>
          </a:p>
        </p:txBody>
      </p:sp>
      <p:sp>
        <p:nvSpPr>
          <p:cNvPr id="3" name="Content Placeholder 2"/>
          <p:cNvSpPr>
            <a:spLocks noGrp="1"/>
          </p:cNvSpPr>
          <p:nvPr>
            <p:ph idx="1"/>
          </p:nvPr>
        </p:nvSpPr>
        <p:spPr/>
        <p:txBody>
          <a:bodyPr>
            <a:normAutofit/>
          </a:bodyPr>
          <a:lstStyle/>
          <a:p>
            <a:r>
              <a:rPr lang="en-CA" dirty="0" smtClean="0"/>
              <a:t>Just Cause</a:t>
            </a:r>
          </a:p>
          <a:p>
            <a:pPr lvl="1"/>
            <a:r>
              <a:rPr lang="en-CA" dirty="0" smtClean="0"/>
              <a:t>Defined by the Supreme Court of Canada as:</a:t>
            </a:r>
          </a:p>
          <a:p>
            <a:pPr marL="585216" lvl="1" indent="0">
              <a:buNone/>
            </a:pPr>
            <a:r>
              <a:rPr lang="en-CA" dirty="0"/>
              <a:t>	“..whether the employee’s dishonesty gave rise to a breakdown in the employment relationship.  Just cause for dismissal exists where the dishonesty violates an essential condition of the employment contract, breaches the faith inherent to the work relationship, or is fundamentally or directly inconsistent with the employee’s obligations to his or her employer.”  </a:t>
            </a:r>
            <a:endParaRPr lang="en-CA" dirty="0" smtClean="0"/>
          </a:p>
          <a:p>
            <a:pPr marL="585216" lvl="1" indent="0">
              <a:buNone/>
            </a:pPr>
            <a:endParaRPr lang="en-CA" dirty="0"/>
          </a:p>
          <a:p>
            <a:pPr lvl="1"/>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21</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162225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a:t>
            </a:r>
            <a:endParaRPr lang="en-CA" dirty="0"/>
          </a:p>
        </p:txBody>
      </p:sp>
      <p:sp>
        <p:nvSpPr>
          <p:cNvPr id="3" name="Content Placeholder 2"/>
          <p:cNvSpPr>
            <a:spLocks noGrp="1"/>
          </p:cNvSpPr>
          <p:nvPr>
            <p:ph idx="1"/>
          </p:nvPr>
        </p:nvSpPr>
        <p:spPr/>
        <p:txBody>
          <a:bodyPr>
            <a:normAutofit lnSpcReduction="10000"/>
          </a:bodyPr>
          <a:lstStyle/>
          <a:p>
            <a:r>
              <a:rPr lang="en-CA" dirty="0" smtClean="0"/>
              <a:t>Without just cause</a:t>
            </a:r>
          </a:p>
          <a:p>
            <a:pPr lvl="1"/>
            <a:r>
              <a:rPr lang="en-CA" dirty="0" smtClean="0"/>
              <a:t>Give reasonable notice i.e. “Your employment will end in six weeks”; or</a:t>
            </a:r>
          </a:p>
          <a:p>
            <a:pPr lvl="1"/>
            <a:r>
              <a:rPr lang="en-CA" dirty="0" smtClean="0"/>
              <a:t>Pay wages in lieu of reasonable notice i.e. “Your employment ends today and here is a cheque for six weeks wages.”</a:t>
            </a:r>
          </a:p>
          <a:p>
            <a:pPr lvl="1"/>
            <a:r>
              <a:rPr lang="en-CA" dirty="0" smtClean="0"/>
              <a:t>The </a:t>
            </a:r>
            <a:r>
              <a:rPr lang="en-CA" i="1" dirty="0" smtClean="0"/>
              <a:t>Code</a:t>
            </a:r>
            <a:r>
              <a:rPr lang="en-CA" dirty="0"/>
              <a:t> </a:t>
            </a:r>
            <a:r>
              <a:rPr lang="en-CA" dirty="0" smtClean="0"/>
              <a:t>prescribes MINIMUM periods of notice</a:t>
            </a:r>
          </a:p>
          <a:p>
            <a:pPr lvl="1"/>
            <a:r>
              <a:rPr lang="en-CA" dirty="0" smtClean="0"/>
              <a:t>These periods of notice are often less than a court would award</a:t>
            </a:r>
          </a:p>
          <a:p>
            <a:pPr lvl="1"/>
            <a:r>
              <a:rPr lang="en-CA" dirty="0" smtClean="0"/>
              <a:t>BE CAREFUL – Just because the Code says 6 weeks is enough, a court may say 6 months is what should have been paid</a:t>
            </a:r>
          </a:p>
          <a:p>
            <a:pPr marL="585216" lvl="1" indent="0">
              <a:buNone/>
            </a:pPr>
            <a:endParaRPr lang="en-CA" dirty="0" smtClean="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22</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4085736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a:t>
            </a:r>
            <a:endParaRPr lang="en-CA" dirty="0"/>
          </a:p>
        </p:txBody>
      </p:sp>
      <p:sp>
        <p:nvSpPr>
          <p:cNvPr id="3" name="Content Placeholder 2"/>
          <p:cNvSpPr>
            <a:spLocks noGrp="1"/>
          </p:cNvSpPr>
          <p:nvPr>
            <p:ph idx="1"/>
          </p:nvPr>
        </p:nvSpPr>
        <p:spPr/>
        <p:txBody>
          <a:bodyPr>
            <a:normAutofit fontScale="70000" lnSpcReduction="20000"/>
          </a:bodyPr>
          <a:lstStyle/>
          <a:p>
            <a:r>
              <a:rPr lang="en-CA" dirty="0" smtClean="0"/>
              <a:t>The </a:t>
            </a:r>
            <a:r>
              <a:rPr lang="en-CA" b="1" u="sng" dirty="0" smtClean="0"/>
              <a:t>minimum</a:t>
            </a:r>
            <a:r>
              <a:rPr lang="en-CA" dirty="0" smtClean="0"/>
              <a:t> notice periods under the </a:t>
            </a:r>
            <a:r>
              <a:rPr lang="en-CA" i="1" dirty="0" smtClean="0"/>
              <a:t>Code</a:t>
            </a:r>
            <a:r>
              <a:rPr lang="en-CA" dirty="0" smtClean="0"/>
              <a:t>:</a:t>
            </a:r>
          </a:p>
          <a:p>
            <a:r>
              <a:rPr lang="en-CA" dirty="0"/>
              <a:t> </a:t>
            </a:r>
          </a:p>
          <a:p>
            <a:pPr marL="137160" indent="0">
              <a:buNone/>
            </a:pPr>
            <a:r>
              <a:rPr lang="en-CA" b="1" u="sng" dirty="0" smtClean="0"/>
              <a:t>Period </a:t>
            </a:r>
            <a:r>
              <a:rPr lang="en-CA" b="1" u="sng" dirty="0"/>
              <a:t>of employment 		</a:t>
            </a:r>
            <a:r>
              <a:rPr lang="en-CA" b="1" u="sng" dirty="0" smtClean="0"/>
              <a:t>Notice </a:t>
            </a:r>
            <a:r>
              <a:rPr lang="en-CA" b="1" u="sng" dirty="0"/>
              <a:t>period </a:t>
            </a:r>
            <a:endParaRPr lang="en-CA" dirty="0"/>
          </a:p>
          <a:p>
            <a:pPr marL="137160" indent="0">
              <a:buNone/>
            </a:pPr>
            <a:r>
              <a:rPr lang="en-CA" dirty="0"/>
              <a:t>less than one year 			</a:t>
            </a:r>
            <a:r>
              <a:rPr lang="en-CA" dirty="0" smtClean="0"/>
              <a:t>1 </a:t>
            </a:r>
            <a:r>
              <a:rPr lang="en-CA" dirty="0"/>
              <a:t>week </a:t>
            </a:r>
          </a:p>
          <a:p>
            <a:pPr marL="137160" indent="0">
              <a:buNone/>
            </a:pPr>
            <a:r>
              <a:rPr lang="en-CA" dirty="0"/>
              <a:t> </a:t>
            </a:r>
          </a:p>
          <a:p>
            <a:pPr marL="137160" indent="0">
              <a:buNone/>
            </a:pPr>
            <a:r>
              <a:rPr lang="en-CA" dirty="0"/>
              <a:t>at least one year and</a:t>
            </a:r>
          </a:p>
          <a:p>
            <a:pPr marL="137160" indent="0">
              <a:buNone/>
            </a:pPr>
            <a:r>
              <a:rPr lang="en-CA" dirty="0"/>
              <a:t>less than three years 		</a:t>
            </a:r>
            <a:r>
              <a:rPr lang="en-CA" dirty="0" smtClean="0"/>
              <a:t>	2 </a:t>
            </a:r>
            <a:r>
              <a:rPr lang="en-CA" dirty="0"/>
              <a:t>weeks </a:t>
            </a:r>
          </a:p>
          <a:p>
            <a:pPr marL="137160" indent="0">
              <a:buNone/>
            </a:pPr>
            <a:endParaRPr lang="en-CA" dirty="0" smtClean="0"/>
          </a:p>
          <a:p>
            <a:pPr marL="137160" indent="0">
              <a:buNone/>
            </a:pPr>
            <a:r>
              <a:rPr lang="en-CA" dirty="0" smtClean="0"/>
              <a:t>at </a:t>
            </a:r>
            <a:r>
              <a:rPr lang="en-CA" dirty="0"/>
              <a:t>least three years </a:t>
            </a:r>
            <a:r>
              <a:rPr lang="en-CA" dirty="0" smtClean="0"/>
              <a:t>and</a:t>
            </a:r>
            <a:r>
              <a:rPr lang="en-CA" dirty="0"/>
              <a:t> </a:t>
            </a:r>
          </a:p>
          <a:p>
            <a:pPr marL="137160" indent="0">
              <a:buNone/>
            </a:pPr>
            <a:r>
              <a:rPr lang="en-CA" dirty="0"/>
              <a:t>less than five years 			</a:t>
            </a:r>
            <a:r>
              <a:rPr lang="en-CA" dirty="0" smtClean="0"/>
              <a:t>4 </a:t>
            </a:r>
            <a:r>
              <a:rPr lang="en-CA" dirty="0"/>
              <a:t>weeks </a:t>
            </a:r>
          </a:p>
          <a:p>
            <a:endParaRPr lang="en-CA" dirty="0" smtClean="0"/>
          </a:p>
          <a:p>
            <a:pPr marL="137160" indent="0">
              <a:buNone/>
            </a:pPr>
            <a:r>
              <a:rPr lang="en-CA" dirty="0" smtClean="0"/>
              <a:t>at </a:t>
            </a:r>
            <a:r>
              <a:rPr lang="en-CA" dirty="0"/>
              <a:t>least five years and</a:t>
            </a:r>
          </a:p>
          <a:p>
            <a:pPr marL="137160" indent="0">
              <a:buNone/>
            </a:pPr>
            <a:r>
              <a:rPr lang="en-CA" dirty="0" smtClean="0"/>
              <a:t>less </a:t>
            </a:r>
            <a:r>
              <a:rPr lang="en-CA" dirty="0"/>
              <a:t>than 10 years 			</a:t>
            </a:r>
            <a:r>
              <a:rPr lang="en-CA" dirty="0" smtClean="0"/>
              <a:t>6 </a:t>
            </a:r>
            <a:r>
              <a:rPr lang="en-CA" dirty="0"/>
              <a:t>weeks </a:t>
            </a:r>
            <a:endParaRPr lang="en-CA" dirty="0" smtClean="0"/>
          </a:p>
          <a:p>
            <a:pPr marL="137160" indent="0">
              <a:buNone/>
            </a:pPr>
            <a:r>
              <a:rPr lang="en-CA" dirty="0"/>
              <a:t> </a:t>
            </a:r>
          </a:p>
          <a:p>
            <a:pPr marL="137160" indent="0">
              <a:buNone/>
            </a:pPr>
            <a:r>
              <a:rPr lang="en-CA" dirty="0"/>
              <a:t>at least 10 years 			</a:t>
            </a:r>
            <a:r>
              <a:rPr lang="en-CA" dirty="0" smtClean="0"/>
              <a:t>8 </a:t>
            </a:r>
            <a:r>
              <a:rPr lang="en-CA" dirty="0"/>
              <a:t>weeks</a:t>
            </a:r>
          </a:p>
          <a:p>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23</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4217780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Lawyers look at the following factors when considering reasonable notice:</a:t>
            </a:r>
          </a:p>
          <a:p>
            <a:pPr lvl="1"/>
            <a:r>
              <a:rPr lang="en-CA" dirty="0" smtClean="0"/>
              <a:t>Length of service</a:t>
            </a:r>
          </a:p>
          <a:p>
            <a:pPr lvl="1"/>
            <a:r>
              <a:rPr lang="en-CA" dirty="0" smtClean="0"/>
              <a:t>Age</a:t>
            </a:r>
          </a:p>
          <a:p>
            <a:pPr lvl="1"/>
            <a:r>
              <a:rPr lang="en-CA" dirty="0" smtClean="0"/>
              <a:t>Education</a:t>
            </a:r>
          </a:p>
          <a:p>
            <a:pPr lvl="1"/>
            <a:r>
              <a:rPr lang="en-CA" dirty="0" smtClean="0"/>
              <a:t>Availability of similar work</a:t>
            </a:r>
          </a:p>
          <a:p>
            <a:pPr lvl="1"/>
            <a:r>
              <a:rPr lang="en-CA" dirty="0" smtClean="0"/>
              <a:t>Experience</a:t>
            </a:r>
          </a:p>
          <a:p>
            <a:r>
              <a:rPr lang="en-CA" dirty="0" smtClean="0"/>
              <a:t>When calculating total payout also need to consider</a:t>
            </a:r>
          </a:p>
          <a:p>
            <a:pPr lvl="1"/>
            <a:r>
              <a:rPr lang="en-CA" dirty="0" smtClean="0"/>
              <a:t>Accrued vacation, overtime, and general holiday pay</a:t>
            </a:r>
          </a:p>
          <a:p>
            <a:pPr lvl="1"/>
            <a:r>
              <a:rPr lang="en-CA" dirty="0" smtClean="0"/>
              <a:t>Compensation for loss of benefits</a:t>
            </a:r>
          </a:p>
          <a:p>
            <a:pPr lvl="1"/>
            <a:r>
              <a:rPr lang="en-CA" dirty="0" smtClean="0"/>
              <a:t>Mitigation</a:t>
            </a:r>
            <a:endParaRPr lang="en-CA" dirty="0"/>
          </a:p>
        </p:txBody>
      </p:sp>
      <p:sp>
        <p:nvSpPr>
          <p:cNvPr id="4" name="Date Placeholder 3"/>
          <p:cNvSpPr>
            <a:spLocks noGrp="1"/>
          </p:cNvSpPr>
          <p:nvPr>
            <p:ph type="dt" sz="half" idx="10"/>
          </p:nvPr>
        </p:nvSpPr>
        <p:spPr/>
        <p:txBody>
          <a:bodyPr/>
          <a:lstStyle/>
          <a:p>
            <a:r>
              <a:rPr lang="en-US"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24</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2874706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Termination of Employment	</a:t>
            </a:r>
            <a:endParaRPr lang="en-CA" dirty="0"/>
          </a:p>
        </p:txBody>
      </p:sp>
      <p:sp>
        <p:nvSpPr>
          <p:cNvPr id="3" name="Content Placeholder 2"/>
          <p:cNvSpPr>
            <a:spLocks noGrp="1"/>
          </p:cNvSpPr>
          <p:nvPr>
            <p:ph idx="1"/>
          </p:nvPr>
        </p:nvSpPr>
        <p:spPr/>
        <p:txBody>
          <a:bodyPr/>
          <a:lstStyle/>
          <a:p>
            <a:r>
              <a:rPr lang="en-CA" dirty="0" smtClean="0"/>
              <a:t>Layoff vs. Dismissal</a:t>
            </a:r>
          </a:p>
          <a:p>
            <a:pPr lvl="1"/>
            <a:r>
              <a:rPr lang="en-CA" dirty="0" smtClean="0"/>
              <a:t>A layoff is a temporary suspension of work with a reasonable expectation that the person will be recalled to work i.e. seasonal layoff</a:t>
            </a:r>
          </a:p>
          <a:p>
            <a:pPr lvl="1"/>
            <a:r>
              <a:rPr lang="en-CA" dirty="0" smtClean="0"/>
              <a:t>A termination is a severing of the employment relationship i.e. terminating the employment contract</a:t>
            </a:r>
          </a:p>
          <a:p>
            <a:pPr lvl="1"/>
            <a:r>
              <a:rPr lang="en-CA" dirty="0" smtClean="0"/>
              <a:t>After 8 weeks of lay off, the </a:t>
            </a:r>
            <a:r>
              <a:rPr lang="en-CA" i="1" dirty="0" smtClean="0"/>
              <a:t>Code</a:t>
            </a:r>
            <a:r>
              <a:rPr lang="en-CA" dirty="0" smtClean="0"/>
              <a:t> deems it a termination UNLESS you can show a pattern of recall</a:t>
            </a:r>
          </a:p>
          <a:p>
            <a:r>
              <a:rPr lang="en-CA" dirty="0" smtClean="0"/>
              <a:t>Don’t layoff if you really intend to terminate</a:t>
            </a:r>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25</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77397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idx="1"/>
          </p:nvPr>
        </p:nvSpPr>
        <p:spPr/>
        <p:txBody>
          <a:bodyPr>
            <a:normAutofit lnSpcReduction="10000"/>
          </a:bodyPr>
          <a:lstStyle/>
          <a:p>
            <a:r>
              <a:rPr lang="en-CA" dirty="0" smtClean="0"/>
              <a:t>Don’t guess. If you don’t know get advice from an employment law lawyer</a:t>
            </a:r>
          </a:p>
          <a:p>
            <a:r>
              <a:rPr lang="en-CA" dirty="0" smtClean="0"/>
              <a:t>Advice from Employment Standards will tell you what the minimum standard is, but that may only be half the answer</a:t>
            </a:r>
          </a:p>
          <a:p>
            <a:r>
              <a:rPr lang="en-CA" dirty="0" smtClean="0"/>
              <a:t>Employment law is a minefield. There are other issues that can affect the correct course of action (e.g. human rights)</a:t>
            </a:r>
          </a:p>
          <a:p>
            <a:r>
              <a:rPr lang="en-CA" dirty="0" smtClean="0"/>
              <a:t>This presentation is a broad overview only. There are many nuances that couldn’t be covered in 90 minutes</a:t>
            </a:r>
            <a:endParaRPr lang="en-CA" dirty="0"/>
          </a:p>
        </p:txBody>
      </p:sp>
      <p:sp>
        <p:nvSpPr>
          <p:cNvPr id="4" name="Date Placeholder 3"/>
          <p:cNvSpPr>
            <a:spLocks noGrp="1"/>
          </p:cNvSpPr>
          <p:nvPr>
            <p:ph type="dt" sz="half" idx="10"/>
          </p:nvPr>
        </p:nvSpPr>
        <p:spPr/>
        <p:txBody>
          <a:bodyPr/>
          <a:lstStyle/>
          <a:p>
            <a:r>
              <a:rPr lang="en-US"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26</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483115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t>EMPLOYMENT STANDARDS</a:t>
            </a:r>
            <a:br>
              <a:rPr lang="en-CA" dirty="0" smtClean="0"/>
            </a:br>
            <a:endParaRPr lang="en-CA" dirty="0"/>
          </a:p>
        </p:txBody>
      </p:sp>
      <p:sp>
        <p:nvSpPr>
          <p:cNvPr id="3" name="Subtitle 2"/>
          <p:cNvSpPr>
            <a:spLocks noGrp="1"/>
          </p:cNvSpPr>
          <p:nvPr>
            <p:ph type="subTitle" idx="1"/>
          </p:nvPr>
        </p:nvSpPr>
        <p:spPr>
          <a:xfrm>
            <a:off x="1371600" y="2667000"/>
            <a:ext cx="6400800" cy="3657600"/>
          </a:xfrm>
        </p:spPr>
        <p:txBody>
          <a:bodyPr>
            <a:normAutofit fontScale="92500" lnSpcReduction="20000"/>
          </a:bodyPr>
          <a:lstStyle/>
          <a:p>
            <a:r>
              <a:rPr lang="en-CA" dirty="0" smtClean="0"/>
              <a:t>Presented by David Swayze</a:t>
            </a:r>
          </a:p>
          <a:p>
            <a:r>
              <a:rPr lang="en-CA" dirty="0" smtClean="0"/>
              <a:t>For MMAA</a:t>
            </a:r>
          </a:p>
          <a:p>
            <a:r>
              <a:rPr lang="en-CA" b="1" u="sng" dirty="0" smtClean="0"/>
              <a:t>THANK YOU!</a:t>
            </a:r>
          </a:p>
          <a:p>
            <a:endParaRPr lang="en-CA" dirty="0" smtClean="0"/>
          </a:p>
          <a:p>
            <a:r>
              <a:rPr lang="en-CA" sz="1800" dirty="0" smtClean="0"/>
              <a:t>110-11</a:t>
            </a:r>
            <a:r>
              <a:rPr lang="en-CA" sz="1800" baseline="30000" dirty="0" smtClean="0"/>
              <a:t>TH</a:t>
            </a:r>
            <a:r>
              <a:rPr lang="en-CA" sz="1800" dirty="0" smtClean="0"/>
              <a:t> Street</a:t>
            </a:r>
          </a:p>
          <a:p>
            <a:r>
              <a:rPr lang="en-CA" sz="1800" dirty="0" smtClean="0"/>
              <a:t>Brandon Manitoba R7A 4J4</a:t>
            </a:r>
          </a:p>
          <a:p>
            <a:r>
              <a:rPr lang="en-CA" sz="1800" dirty="0" smtClean="0"/>
              <a:t>TEL: (204) 725-8766 (Direct)</a:t>
            </a:r>
          </a:p>
          <a:p>
            <a:r>
              <a:rPr lang="en-CA" sz="1800" dirty="0" smtClean="0"/>
              <a:t>FAX: (204) 726-1948</a:t>
            </a:r>
          </a:p>
          <a:p>
            <a:r>
              <a:rPr lang="en-CA" sz="1800" dirty="0" smtClean="0"/>
              <a:t>EMAIL:  </a:t>
            </a:r>
            <a:r>
              <a:rPr lang="en-CA" sz="1800" dirty="0" smtClean="0">
                <a:hlinkClick r:id="rId3"/>
              </a:rPr>
              <a:t>dswayze@mhlaw.ca</a:t>
            </a:r>
            <a:endParaRPr lang="en-CA" sz="1800" dirty="0" smtClean="0"/>
          </a:p>
          <a:p>
            <a:endParaRPr lang="en-CA" sz="1800" dirty="0" smtClean="0"/>
          </a:p>
          <a:p>
            <a:r>
              <a:rPr lang="en-CA" sz="1800" dirty="0" smtClean="0"/>
              <a:t>http://www.mhlaw.ca</a:t>
            </a:r>
          </a:p>
          <a:p>
            <a:endParaRPr lang="en-CA" sz="1800" dirty="0" smtClean="0"/>
          </a:p>
          <a:p>
            <a:endParaRPr lang="en-CA" dirty="0"/>
          </a:p>
        </p:txBody>
      </p:sp>
      <p:pic>
        <p:nvPicPr>
          <p:cNvPr id="6" name="Picture 5" descr="MHLaw Logo 2010 nofx 1600.jpg"/>
          <p:cNvPicPr>
            <a:picLocks noChangeAspect="1"/>
          </p:cNvPicPr>
          <p:nvPr/>
        </p:nvPicPr>
        <p:blipFill>
          <a:blip r:embed="rId4" cstate="print"/>
          <a:stretch>
            <a:fillRect/>
          </a:stretch>
        </p:blipFill>
        <p:spPr>
          <a:xfrm>
            <a:off x="2133600" y="685800"/>
            <a:ext cx="4876800" cy="722376"/>
          </a:xfrm>
          <a:prstGeom prst="rect">
            <a:avLst/>
          </a:prstGeom>
        </p:spPr>
      </p:pic>
      <p:sp>
        <p:nvSpPr>
          <p:cNvPr id="15" name="Date Placeholder 14"/>
          <p:cNvSpPr>
            <a:spLocks noGrp="1"/>
          </p:cNvSpPr>
          <p:nvPr>
            <p:ph type="dt" sz="half" idx="10"/>
          </p:nvPr>
        </p:nvSpPr>
        <p:spPr/>
        <p:txBody>
          <a:bodyPr/>
          <a:lstStyle/>
          <a:p>
            <a:r>
              <a:rPr lang="en-US" dirty="0" smtClean="0"/>
              <a:t>David Swayze</a:t>
            </a:r>
            <a:endParaRPr lang="en-CA" dirty="0"/>
          </a:p>
        </p:txBody>
      </p:sp>
      <p:sp>
        <p:nvSpPr>
          <p:cNvPr id="16" name="Slide Number Placeholder 15"/>
          <p:cNvSpPr>
            <a:spLocks noGrp="1"/>
          </p:cNvSpPr>
          <p:nvPr>
            <p:ph type="sldNum" sz="quarter" idx="12"/>
          </p:nvPr>
        </p:nvSpPr>
        <p:spPr/>
        <p:txBody>
          <a:bodyPr/>
          <a:lstStyle/>
          <a:p>
            <a:fld id="{2C4E4332-C450-4C0D-9A38-B594297F349F}" type="slidenum">
              <a:rPr lang="en-CA" smtClean="0"/>
              <a:pPr/>
              <a:t>27</a:t>
            </a:fld>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idx="1"/>
          </p:nvPr>
        </p:nvSpPr>
        <p:spPr/>
        <p:txBody>
          <a:bodyPr/>
          <a:lstStyle/>
          <a:p>
            <a:r>
              <a:rPr lang="en-CA" dirty="0" smtClean="0"/>
              <a:t>All employers are subject to and required to meet certain minimum standards in relation to employment.</a:t>
            </a:r>
          </a:p>
          <a:p>
            <a:r>
              <a:rPr lang="en-CA" dirty="0" smtClean="0"/>
              <a:t>The </a:t>
            </a:r>
            <a:r>
              <a:rPr lang="en-CA" i="1" dirty="0" smtClean="0"/>
              <a:t>Employment Standards Code</a:t>
            </a:r>
            <a:r>
              <a:rPr lang="en-CA" dirty="0" smtClean="0"/>
              <a:t> governs the majority of employers in Manitoba and establishes minimum standards for hours of work, overtime, vacations, unpaid leaves, and termination.</a:t>
            </a:r>
          </a:p>
          <a:p>
            <a:r>
              <a:rPr lang="en-CA" dirty="0" smtClean="0"/>
              <a:t>Failure to comply with minimum standards can result in fines and orders to pay</a:t>
            </a:r>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3</a:t>
            </a:fld>
            <a:endParaRPr lang="en-CA" dirty="0"/>
          </a:p>
        </p:txBody>
      </p:sp>
      <p:sp>
        <p:nvSpPr>
          <p:cNvPr id="6" name="Picture Placeholder 5"/>
          <p:cNvSpPr>
            <a:spLocks noGrp="1"/>
          </p:cNvSpPr>
          <p:nvPr>
            <p:ph type="pic" sz="quarter" idx="13"/>
          </p:nvPr>
        </p:nvSpPr>
        <p:spPr>
          <a:xfrm>
            <a:off x="381000" y="152400"/>
            <a:ext cx="1143000" cy="1143000"/>
          </a:xfrm>
        </p:spPr>
      </p:sp>
    </p:spTree>
    <p:extLst>
      <p:ext uri="{BB962C8B-B14F-4D97-AF65-F5344CB8AC3E}">
        <p14:creationId xmlns:p14="http://schemas.microsoft.com/office/powerpoint/2010/main" val="2005516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To Whom do Employment Standards Apply</a:t>
            </a:r>
            <a:endParaRPr lang="en-CA" dirty="0"/>
          </a:p>
        </p:txBody>
      </p:sp>
      <p:sp>
        <p:nvSpPr>
          <p:cNvPr id="3" name="Content Placeholder 2"/>
          <p:cNvSpPr>
            <a:spLocks noGrp="1"/>
          </p:cNvSpPr>
          <p:nvPr>
            <p:ph idx="1"/>
          </p:nvPr>
        </p:nvSpPr>
        <p:spPr/>
        <p:txBody>
          <a:bodyPr>
            <a:normAutofit/>
          </a:bodyPr>
          <a:lstStyle/>
          <a:p>
            <a:r>
              <a:rPr lang="en-CA" dirty="0" smtClean="0"/>
              <a:t>All employers who are in a provincially regulated industry are subject to the </a:t>
            </a:r>
            <a:r>
              <a:rPr lang="en-CA" i="1" dirty="0" smtClean="0"/>
              <a:t>Employment Standards Code.</a:t>
            </a:r>
          </a:p>
          <a:p>
            <a:r>
              <a:rPr lang="en-CA" dirty="0" smtClean="0"/>
              <a:t>Federally regulated employers (e.g. transportation, aviation, telecommunication, banks, etc.) are governed by the </a:t>
            </a:r>
            <a:r>
              <a:rPr lang="en-CA" i="1" dirty="0" smtClean="0"/>
              <a:t>Canada Labour Code</a:t>
            </a:r>
            <a:r>
              <a:rPr lang="en-CA" dirty="0" smtClean="0"/>
              <a:t>.</a:t>
            </a:r>
          </a:p>
          <a:p>
            <a:r>
              <a:rPr lang="en-CA" dirty="0" smtClean="0"/>
              <a:t>Municipalities are provincially regulated and therefore under the </a:t>
            </a:r>
            <a:r>
              <a:rPr lang="en-CA" i="1" dirty="0" smtClean="0"/>
              <a:t>Employment Standards Code</a:t>
            </a:r>
            <a:r>
              <a:rPr lang="en-CA" dirty="0" smtClean="0"/>
              <a:t>.</a:t>
            </a:r>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4</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3952309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Minimum Standards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The </a:t>
            </a:r>
            <a:r>
              <a:rPr lang="en-CA" i="1" dirty="0" smtClean="0"/>
              <a:t>Code</a:t>
            </a:r>
            <a:r>
              <a:rPr lang="en-CA" dirty="0" smtClean="0"/>
              <a:t> defines minimum standards i.e. standards beneath which you can go</a:t>
            </a:r>
          </a:p>
          <a:p>
            <a:r>
              <a:rPr lang="en-CA" dirty="0" smtClean="0"/>
              <a:t>There are other laws that may impose higher standards and therefore the standard in the </a:t>
            </a:r>
            <a:r>
              <a:rPr lang="en-CA" i="1" dirty="0" smtClean="0"/>
              <a:t>Code</a:t>
            </a:r>
            <a:r>
              <a:rPr lang="en-CA" dirty="0" smtClean="0"/>
              <a:t> may be less than the standard you need to adhere to</a:t>
            </a:r>
          </a:p>
          <a:p>
            <a:r>
              <a:rPr lang="en-CA" dirty="0" smtClean="0"/>
              <a:t>With very few exceptions you cannot contract out of the </a:t>
            </a:r>
            <a:r>
              <a:rPr lang="en-CA" i="1" dirty="0" smtClean="0"/>
              <a:t>Code</a:t>
            </a:r>
            <a:r>
              <a:rPr lang="en-CA" dirty="0" smtClean="0"/>
              <a:t>. Any contract or agreement which provides for a lesser standard than in the </a:t>
            </a:r>
            <a:r>
              <a:rPr lang="en-CA" i="1" dirty="0" smtClean="0"/>
              <a:t>Code</a:t>
            </a:r>
            <a:r>
              <a:rPr lang="en-CA" dirty="0" smtClean="0"/>
              <a:t> is void.</a:t>
            </a:r>
          </a:p>
          <a:p>
            <a:r>
              <a:rPr lang="en-CA" dirty="0" smtClean="0"/>
              <a:t>Employees under a collective agreement usually have a higher standard</a:t>
            </a:r>
          </a:p>
          <a:p>
            <a:pPr marL="585216" lvl="1" indent="0">
              <a:buNone/>
            </a:pPr>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5</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1292753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Wages</a:t>
            </a:r>
            <a:endParaRPr lang="en-CA" dirty="0"/>
          </a:p>
        </p:txBody>
      </p:sp>
      <p:sp>
        <p:nvSpPr>
          <p:cNvPr id="3" name="Content Placeholder 2"/>
          <p:cNvSpPr>
            <a:spLocks noGrp="1"/>
          </p:cNvSpPr>
          <p:nvPr>
            <p:ph idx="1"/>
          </p:nvPr>
        </p:nvSpPr>
        <p:spPr/>
        <p:txBody>
          <a:bodyPr>
            <a:normAutofit lnSpcReduction="10000"/>
          </a:bodyPr>
          <a:lstStyle/>
          <a:p>
            <a:r>
              <a:rPr lang="en-CA" dirty="0" smtClean="0"/>
              <a:t>The </a:t>
            </a:r>
            <a:r>
              <a:rPr lang="en-CA" i="1" dirty="0" smtClean="0"/>
              <a:t>Code</a:t>
            </a:r>
            <a:r>
              <a:rPr lang="en-CA" dirty="0" smtClean="0"/>
              <a:t> defines the minimum wage payable in Manitoba</a:t>
            </a:r>
          </a:p>
          <a:p>
            <a:r>
              <a:rPr lang="en-CA" dirty="0" smtClean="0"/>
              <a:t>For most employees the minimum wage is $10.70 per hour</a:t>
            </a:r>
          </a:p>
          <a:p>
            <a:r>
              <a:rPr lang="en-CA" dirty="0" smtClean="0"/>
              <a:t>There are other pieces of legislation that define minimum wages for other employees, including the trades.</a:t>
            </a:r>
          </a:p>
          <a:p>
            <a:r>
              <a:rPr lang="en-CA" dirty="0" smtClean="0"/>
              <a:t>On average the government has been upping the minimum wage at least once per year, and sometimes twice. It was last increased on October 1, 2014</a:t>
            </a:r>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6</a:t>
            </a:fld>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Wages</a:t>
            </a:r>
            <a:endParaRPr lang="en-CA" dirty="0"/>
          </a:p>
        </p:txBody>
      </p:sp>
      <p:sp>
        <p:nvSpPr>
          <p:cNvPr id="3" name="Content Placeholder 2"/>
          <p:cNvSpPr>
            <a:spLocks noGrp="1"/>
          </p:cNvSpPr>
          <p:nvPr>
            <p:ph idx="1"/>
          </p:nvPr>
        </p:nvSpPr>
        <p:spPr/>
        <p:txBody>
          <a:bodyPr>
            <a:normAutofit lnSpcReduction="10000"/>
          </a:bodyPr>
          <a:lstStyle/>
          <a:p>
            <a:r>
              <a:rPr lang="en-CA" dirty="0" smtClean="0"/>
              <a:t>The </a:t>
            </a:r>
            <a:r>
              <a:rPr lang="en-CA" i="1" dirty="0" smtClean="0"/>
              <a:t>Code</a:t>
            </a:r>
            <a:r>
              <a:rPr lang="en-CA" dirty="0" smtClean="0"/>
              <a:t> also deals with the payment of wages</a:t>
            </a:r>
          </a:p>
          <a:p>
            <a:r>
              <a:rPr lang="en-CA" dirty="0" smtClean="0"/>
              <a:t>Wages must be paid at least semi-monthly and no more than 10 days after the end of a pay period</a:t>
            </a:r>
          </a:p>
          <a:p>
            <a:r>
              <a:rPr lang="en-CA" dirty="0" smtClean="0"/>
              <a:t>The </a:t>
            </a:r>
            <a:r>
              <a:rPr lang="en-CA" i="1" dirty="0" smtClean="0"/>
              <a:t>Code</a:t>
            </a:r>
            <a:r>
              <a:rPr lang="en-CA" dirty="0" smtClean="0"/>
              <a:t> also states that employers cannot  discriminate and pay a lesser wage to someone on the basis of their gender </a:t>
            </a:r>
          </a:p>
          <a:p>
            <a:r>
              <a:rPr lang="en-CA" dirty="0" smtClean="0"/>
              <a:t>Where an employee is scheduled for a shift of three or more hours and is sent home after less than three hours, the employee must be paid for three hours</a:t>
            </a:r>
          </a:p>
          <a:p>
            <a:pPr marL="137160" indent="0">
              <a:buNone/>
            </a:pPr>
            <a:endParaRPr lang="en-CA" dirty="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7</a:t>
            </a:fld>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Hours of Work</a:t>
            </a:r>
            <a:endParaRPr lang="en-CA" dirty="0"/>
          </a:p>
        </p:txBody>
      </p:sp>
      <p:sp>
        <p:nvSpPr>
          <p:cNvPr id="3" name="Content Placeholder 2"/>
          <p:cNvSpPr>
            <a:spLocks noGrp="1"/>
          </p:cNvSpPr>
          <p:nvPr>
            <p:ph idx="1"/>
          </p:nvPr>
        </p:nvSpPr>
        <p:spPr/>
        <p:txBody>
          <a:bodyPr>
            <a:normAutofit/>
          </a:bodyPr>
          <a:lstStyle/>
          <a:p>
            <a:r>
              <a:rPr lang="en-CA" dirty="0" smtClean="0"/>
              <a:t>In Manitoba the normal work week is 40 hours and the normal work day is 8 hours long</a:t>
            </a:r>
          </a:p>
          <a:p>
            <a:r>
              <a:rPr lang="en-CA" dirty="0" smtClean="0"/>
              <a:t>On a shift of 5 or more hours duration, the employee is entitled to a 30 minute unpaid meal break</a:t>
            </a:r>
          </a:p>
          <a:p>
            <a:r>
              <a:rPr lang="en-CA" dirty="0" smtClean="0"/>
              <a:t>An employer can enter into an individual flex time arrangement with an employee whereby the employee would work up to 10 hours per day provided they do not exceed 40 hours in the week</a:t>
            </a:r>
            <a:endParaRPr lang="en-CA" dirty="0"/>
          </a:p>
        </p:txBody>
      </p:sp>
      <p:sp>
        <p:nvSpPr>
          <p:cNvPr id="4" name="Date Placeholder 3"/>
          <p:cNvSpPr>
            <a:spLocks noGrp="1"/>
          </p:cNvSpPr>
          <p:nvPr>
            <p:ph type="dt" sz="half" idx="10"/>
          </p:nvPr>
        </p:nvSpPr>
        <p:spPr/>
        <p:txBody>
          <a:bodyPr/>
          <a:lstStyle/>
          <a:p>
            <a:r>
              <a:rPr lang="en-US" dirty="0" smtClean="0"/>
              <a:t>David Swayze</a:t>
            </a:r>
            <a:endParaRPr lang="en-CA" dirty="0"/>
          </a:p>
        </p:txBody>
      </p:sp>
      <p:sp>
        <p:nvSpPr>
          <p:cNvPr id="5" name="Slide Number Placeholder 4"/>
          <p:cNvSpPr>
            <a:spLocks noGrp="1"/>
          </p:cNvSpPr>
          <p:nvPr>
            <p:ph type="sldNum" sz="quarter" idx="11"/>
          </p:nvPr>
        </p:nvSpPr>
        <p:spPr/>
        <p:txBody>
          <a:bodyPr/>
          <a:lstStyle/>
          <a:p>
            <a:fld id="{2C4E4332-C450-4C0D-9A38-B594297F349F}" type="slidenum">
              <a:rPr lang="en-CA" smtClean="0"/>
              <a:pPr/>
              <a:t>8</a:t>
            </a:fld>
            <a:endParaRPr lang="en-CA" dirty="0"/>
          </a:p>
        </p:txBody>
      </p:sp>
      <p:sp>
        <p:nvSpPr>
          <p:cNvPr id="6" name="Picture Placeholder 5"/>
          <p:cNvSpPr>
            <a:spLocks noGrp="1"/>
          </p:cNvSpPr>
          <p:nvPr>
            <p:ph type="pic" sz="quarter" idx="13"/>
          </p:nvPr>
        </p:nvSpPr>
        <p:spPr/>
      </p:sp>
    </p:spTree>
    <p:extLst>
      <p:ext uri="{BB962C8B-B14F-4D97-AF65-F5344CB8AC3E}">
        <p14:creationId xmlns:p14="http://schemas.microsoft.com/office/powerpoint/2010/main" val="2983535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Hours of Work</a:t>
            </a:r>
            <a:endParaRPr lang="en-CA" dirty="0"/>
          </a:p>
        </p:txBody>
      </p:sp>
      <p:sp>
        <p:nvSpPr>
          <p:cNvPr id="3" name="Content Placeholder 2"/>
          <p:cNvSpPr>
            <a:spLocks noGrp="1"/>
          </p:cNvSpPr>
          <p:nvPr>
            <p:ph idx="1"/>
          </p:nvPr>
        </p:nvSpPr>
        <p:spPr/>
        <p:txBody>
          <a:bodyPr>
            <a:normAutofit fontScale="92500"/>
          </a:bodyPr>
          <a:lstStyle/>
          <a:p>
            <a:r>
              <a:rPr lang="en-CA" dirty="0" smtClean="0"/>
              <a:t>Some industries provide for a different work week</a:t>
            </a:r>
          </a:p>
          <a:p>
            <a:r>
              <a:rPr lang="en-CA" dirty="0" smtClean="0"/>
              <a:t>The </a:t>
            </a:r>
            <a:r>
              <a:rPr lang="en-CA" i="1" dirty="0" smtClean="0"/>
              <a:t>Construction Industry Wages Act </a:t>
            </a:r>
            <a:r>
              <a:rPr lang="en-CA" dirty="0" smtClean="0"/>
              <a:t>provides for a 50 hour work week of up to 10 hours per day</a:t>
            </a:r>
          </a:p>
          <a:p>
            <a:r>
              <a:rPr lang="en-CA" dirty="0" smtClean="0"/>
              <a:t>This act has been held to be inapplicable to Municipalities</a:t>
            </a:r>
          </a:p>
          <a:p>
            <a:r>
              <a:rPr lang="en-CA" dirty="0" smtClean="0"/>
              <a:t>In the case of </a:t>
            </a:r>
            <a:r>
              <a:rPr lang="en-CA" i="1" dirty="0" smtClean="0"/>
              <a:t>East St. Paul (Rural Municipality) and Hetzel</a:t>
            </a:r>
            <a:r>
              <a:rPr lang="en-CA" dirty="0" smtClean="0"/>
              <a:t>, the Manitoba Labour Board ruled that </a:t>
            </a:r>
            <a:r>
              <a:rPr lang="en-CA" i="1" dirty="0" smtClean="0"/>
              <a:t>CIWA</a:t>
            </a:r>
            <a:r>
              <a:rPr lang="en-CA" dirty="0" smtClean="0"/>
              <a:t> does not apply to municipalities because their construction work is primarily maintenance related they are a public service industry</a:t>
            </a:r>
          </a:p>
          <a:p>
            <a:pPr marL="905256" lvl="2" indent="0">
              <a:buNone/>
            </a:pPr>
            <a:endParaRPr lang="en-CA" dirty="0" smtClean="0"/>
          </a:p>
        </p:txBody>
      </p:sp>
      <p:sp>
        <p:nvSpPr>
          <p:cNvPr id="8" name="Date Placeholder 7"/>
          <p:cNvSpPr>
            <a:spLocks noGrp="1"/>
          </p:cNvSpPr>
          <p:nvPr>
            <p:ph type="dt" sz="half" idx="10"/>
          </p:nvPr>
        </p:nvSpPr>
        <p:spPr/>
        <p:txBody>
          <a:bodyPr/>
          <a:lstStyle/>
          <a:p>
            <a:r>
              <a:rPr lang="en-US" dirty="0" smtClean="0"/>
              <a:t>David Swayze</a:t>
            </a:r>
            <a:endParaRPr lang="en-CA" dirty="0"/>
          </a:p>
        </p:txBody>
      </p:sp>
      <p:sp>
        <p:nvSpPr>
          <p:cNvPr id="9" name="Slide Number Placeholder 8"/>
          <p:cNvSpPr>
            <a:spLocks noGrp="1"/>
          </p:cNvSpPr>
          <p:nvPr>
            <p:ph type="sldNum" sz="quarter" idx="11"/>
          </p:nvPr>
        </p:nvSpPr>
        <p:spPr/>
        <p:txBody>
          <a:bodyPr/>
          <a:lstStyle/>
          <a:p>
            <a:fld id="{2C4E4332-C450-4C0D-9A38-B594297F349F}" type="slidenum">
              <a:rPr lang="en-CA" smtClean="0"/>
              <a:pPr/>
              <a:t>9</a:t>
            </a:fld>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646</TotalTime>
  <Words>1793</Words>
  <Application>Microsoft Office PowerPoint</Application>
  <PresentationFormat>On-screen Show (4:3)</PresentationFormat>
  <Paragraphs>266</Paragraphs>
  <Slides>27</Slides>
  <Notes>24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Apex</vt:lpstr>
      <vt:lpstr>Employment Standards</vt:lpstr>
      <vt:lpstr>OUTLINE</vt:lpstr>
      <vt:lpstr>INTRODUCTION</vt:lpstr>
      <vt:lpstr>To Whom do Employment Standards Apply</vt:lpstr>
      <vt:lpstr>Minimum Standards</vt:lpstr>
      <vt:lpstr>Wages</vt:lpstr>
      <vt:lpstr>Wages</vt:lpstr>
      <vt:lpstr>Hours of Work</vt:lpstr>
      <vt:lpstr>Hours of Work</vt:lpstr>
      <vt:lpstr>Overtime</vt:lpstr>
      <vt:lpstr>Overtime</vt:lpstr>
      <vt:lpstr>General Holidays</vt:lpstr>
      <vt:lpstr>General Holidays</vt:lpstr>
      <vt:lpstr>Vacation</vt:lpstr>
      <vt:lpstr>Vacation</vt:lpstr>
      <vt:lpstr>Leaves</vt:lpstr>
      <vt:lpstr>Leaves</vt:lpstr>
      <vt:lpstr>Leaves</vt:lpstr>
      <vt:lpstr>Leaves </vt:lpstr>
      <vt:lpstr>Termination of Employment</vt:lpstr>
      <vt:lpstr>Termination of Employment </vt:lpstr>
      <vt:lpstr>Termination of Employment</vt:lpstr>
      <vt:lpstr>Termination of Employment</vt:lpstr>
      <vt:lpstr>Termination of Employment</vt:lpstr>
      <vt:lpstr>Termination of Employment </vt:lpstr>
      <vt:lpstr>Conclusion</vt:lpstr>
      <vt:lpstr>EMPLOYMENT STANDARDS </vt:lpstr>
    </vt:vector>
  </TitlesOfParts>
  <Company>Meighen Haddad &amp; 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dc:title>
  <dc:creator>dswayze</dc:creator>
  <cp:lastModifiedBy>David E. Swayze</cp:lastModifiedBy>
  <cp:revision>81</cp:revision>
  <cp:lastPrinted>2015-04-27T23:55:36Z</cp:lastPrinted>
  <dcterms:created xsi:type="dcterms:W3CDTF">2011-05-07T16:30:52Z</dcterms:created>
  <dcterms:modified xsi:type="dcterms:W3CDTF">2015-04-27T23:55:57Z</dcterms:modified>
</cp:coreProperties>
</file>