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Override PartName="/ppt/media/image12.jpeg" ContentType="image/jpeg"/>
  <Override PartName="/ppt/media/image13.jpeg" ContentType="image/jpeg"/>
  <Override PartName="/ppt/media/image14.jpeg" ContentType="image/jpeg"/>
  <Override PartName="/ppt/media/image15.jpeg" ContentType="image/jpeg"/>
  <Override PartName="/ppt/media/image16.jpeg" ContentType="image/jpeg"/>
  <Override PartName="/ppt/media/image17.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firstRow>
  </a:tblStyle>
  <a:tblStyle styleId="{C7B018BB-80A7-4F77-B60F-C8B233D01FF8}"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25400" cap="flat">
              <a:solidFill>
                <a:srgbClr val="FFFFFF"/>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firstCol>
    <a:lastRow>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1">
                  <a:lumOff val="13543"/>
                </a:schemeClr>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solidFill>
            <a:srgbClr val="014D80"/>
          </a:solidFill>
        </a:fill>
      </a:tcStyle>
    </a:firstRow>
  </a:tblStyle>
  <a:tblStyle styleId="{EEE7283C-3CF3-47DC-8721-378D4A62B228}"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FFFFFF"/>
      </a:tcTxStyle>
      <a:tcStyle>
        <a:tcBdr>
          <a:left>
            <a:ln w="12700" cap="flat">
              <a:solidFill>
                <a:srgbClr val="A9A9A9"/>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09D00"/>
          </a:solidFill>
        </a:fill>
      </a:tcStyle>
    </a:firstCol>
    <a:lastRow>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61D836"/>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ff" i="off">
        <a:font>
          <a:latin typeface="Helvetica Neue Medium"/>
          <a:ea typeface="Helvetica Neue Medium"/>
          <a:cs typeface="Helvetica Neue Medium"/>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027002"/>
          </a:solidFill>
        </a:fill>
      </a:tcStyle>
    </a:firstRow>
  </a:tblStyle>
  <a:tblStyle styleId="{CF821DB8-F4EB-4A41-A1BA-3FCAFE7338EE}" styleName="">
    <a:tblBg/>
    <a:wholeTbl>
      <a:tcTxStyle b="off"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12700" cap="flat">
              <a:solidFill>
                <a:srgbClr val="A9A9A9"/>
              </a:solidFill>
              <a:prstDash val="solid"/>
              <a:miter lim="400000"/>
            </a:ln>
          </a:top>
          <a:bottom>
            <a:ln w="12700" cap="flat">
              <a:solidFill>
                <a:srgbClr val="A9A9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wholeTbl>
    <a:band2H>
      <a:tcTxStyle b="def" i="def"/>
      <a:tcStyle>
        <a:tcBdr/>
        <a:fill>
          <a:solidFill>
            <a:srgbClr val="747676">
              <a:alpha val="63790"/>
            </a:srgb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E3E5E8"/>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chemeClr val="accent4">
              <a:hueOff val="-613784"/>
              <a:lumOff val="1275"/>
            </a:schemeClr>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4">
                  <a:hueOff val="-613784"/>
                  <a:lumOff val="1275"/>
                </a:schemeClr>
              </a:solidFill>
              <a:prstDash val="solid"/>
              <a:miter lim="400000"/>
            </a:ln>
          </a:top>
          <a:bottom>
            <a:ln w="12700" cap="flat">
              <a:solidFill>
                <a:srgbClr val="E3E5E8"/>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E3E5E8"/>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FF5300"/>
          </a:solidFill>
        </a:fill>
      </a:tcStyle>
    </a:firstRow>
  </a:tblStyle>
  <a:tblStyle styleId="{33BA23B1-9221-436E-865A-0063620EA4FD}" styleName="">
    <a:tblBg/>
    <a:wholeTbl>
      <a:tcTxStyle b="off"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C0C0C0"/>
              </a:solidFill>
              <a:prstDash val="solid"/>
              <a:miter lim="400000"/>
            </a:ln>
          </a:right>
          <a:top>
            <a:ln w="12700" cap="flat">
              <a:solidFill>
                <a:srgbClr val="C0C0C0"/>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98195F"/>
          </a:solidFill>
        </a:fill>
      </a:tcStyle>
    </a:firstCol>
    <a:lastRow>
      <a:tcTxStyle b="on" i="off">
        <a:fontRef idx="minor">
          <a:srgbClr val="FFFFFF"/>
        </a:fontRef>
        <a:srgbClr val="FFFFFF"/>
      </a:tcTxStyle>
      <a:tcStyle>
        <a:tcBdr>
          <a:left>
            <a:ln w="12700" cap="flat">
              <a:solidFill>
                <a:srgbClr val="A9A9A9"/>
              </a:solidFill>
              <a:prstDash val="solid"/>
              <a:miter lim="400000"/>
            </a:ln>
          </a:left>
          <a:right>
            <a:ln w="12700" cap="flat">
              <a:solidFill>
                <a:srgbClr val="A9A9A9"/>
              </a:solidFill>
              <a:prstDash val="solid"/>
              <a:miter lim="400000"/>
            </a:ln>
          </a:right>
          <a:top>
            <a:ln w="38100" cap="flat">
              <a:solidFill>
                <a:schemeClr val="accent6"/>
              </a:solidFill>
              <a:prstDash val="solid"/>
              <a:miter lim="400000"/>
            </a:ln>
          </a:top>
          <a:bottom>
            <a:ln w="12700" cap="flat">
              <a:solidFill>
                <a:srgbClr val="A6AAA9"/>
              </a:solidFill>
              <a:prstDash val="solid"/>
              <a:miter lim="400000"/>
            </a:ln>
          </a:bottom>
          <a:insideH>
            <a:ln w="12700" cap="flat">
              <a:solidFill>
                <a:srgbClr val="A9A9A9"/>
              </a:solidFill>
              <a:prstDash val="solid"/>
              <a:miter lim="400000"/>
            </a:ln>
          </a:insideH>
          <a:insideV>
            <a:ln w="12700" cap="flat">
              <a:solidFill>
                <a:srgbClr val="A9A9A9"/>
              </a:solidFill>
              <a:prstDash val="solid"/>
              <a:miter lim="400000"/>
            </a:ln>
          </a:insideV>
        </a:tcBdr>
        <a:fill>
          <a:noFill/>
        </a:fill>
      </a:tcStyle>
    </a:lastRow>
    <a:firstRow>
      <a:tcTxStyle b="on" i="off">
        <a:fontRef idx="minor">
          <a:srgbClr val="FFFFFF"/>
        </a:fontRef>
        <a:srgbClr val="FFFFFF"/>
      </a:tcTxStyle>
      <a:tcStyle>
        <a:tcBdr>
          <a:left>
            <a:ln w="12700" cap="flat">
              <a:solidFill>
                <a:srgbClr val="C0C0C0"/>
              </a:solidFill>
              <a:prstDash val="solid"/>
              <a:miter lim="400000"/>
            </a:ln>
          </a:left>
          <a:right>
            <a:ln w="12700" cap="flat">
              <a:solidFill>
                <a:srgbClr val="C0C0C0"/>
              </a:solidFill>
              <a:prstDash val="solid"/>
              <a:miter lim="400000"/>
            </a:ln>
          </a:right>
          <a:top>
            <a:ln w="12700" cap="flat">
              <a:solidFill>
                <a:srgbClr val="A6AAA9"/>
              </a:solidFill>
              <a:prstDash val="solid"/>
              <a:miter lim="400000"/>
            </a:ln>
          </a:top>
          <a:bottom>
            <a:ln w="12700" cap="flat">
              <a:solidFill>
                <a:srgbClr val="C0C0C0"/>
              </a:solidFill>
              <a:prstDash val="solid"/>
              <a:miter lim="400000"/>
            </a:ln>
          </a:bottom>
          <a:insideH>
            <a:ln w="12700" cap="flat">
              <a:solidFill>
                <a:srgbClr val="C0C0C0"/>
              </a:solidFill>
              <a:prstDash val="solid"/>
              <a:miter lim="400000"/>
            </a:ln>
          </a:insideH>
          <a:insideV>
            <a:ln w="12700" cap="flat">
              <a:solidFill>
                <a:srgbClr val="C0C0C0"/>
              </a:solidFill>
              <a:prstDash val="solid"/>
              <a:miter lim="400000"/>
            </a:ln>
          </a:insideV>
        </a:tcBdr>
        <a:fill>
          <a:solidFill>
            <a:srgbClr val="650E48"/>
          </a:solidFill>
        </a:fill>
      </a:tcStyle>
    </a:firstRow>
  </a:tblStyle>
  <a:tblStyle styleId="{2708684C-4D16-4618-839F-0558EEFCDFE6}" styleName="">
    <a:tblBg/>
    <a:wholeTbl>
      <a:tcTxStyle b="off"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wholeTbl>
    <a:band2H>
      <a:tcTxStyle b="def" i="def"/>
      <a:tcStyle>
        <a:tcBdr/>
        <a:fill>
          <a:solidFill>
            <a:srgbClr val="747676">
              <a:alpha val="64000"/>
            </a:srgbClr>
          </a:solidFill>
        </a:fill>
      </a:tcStyle>
    </a:band2H>
    <a:firstCol>
      <a:tcTxStyle b="on" i="off">
        <a:fontRef idx="minor">
          <a:srgbClr val="FFFFFF"/>
        </a:fontRef>
        <a:srgbClr val="FFFFFF"/>
      </a:tcTxStyle>
      <a:tcStyle>
        <a:tcBdr>
          <a:left>
            <a:ln w="12700" cap="flat">
              <a:solidFill>
                <a:srgbClr val="A9A9A9"/>
              </a:solidFill>
              <a:prstDash val="solid"/>
              <a:miter lim="400000"/>
            </a:ln>
          </a:left>
          <a:right>
            <a:ln w="381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262727"/>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38100" cap="flat">
              <a:solidFill>
                <a:srgbClr val="FFFFFF"/>
              </a:solidFill>
              <a:prstDash val="solid"/>
              <a:miter lim="400000"/>
            </a:ln>
          </a:top>
          <a:bottom>
            <a:ln w="12700" cap="flat">
              <a:solidFill>
                <a:srgbClr val="A9A9A9"/>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no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A9A9A9"/>
              </a:solidFill>
              <a:prstDash val="solid"/>
              <a:miter lim="400000"/>
            </a:ln>
          </a:top>
          <a:bottom>
            <a:ln w="381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4242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5" name="Shape 175"/>
          <p:cNvSpPr/>
          <p:nvPr>
            <p:ph type="sldImg"/>
          </p:nvPr>
        </p:nvSpPr>
        <p:spPr>
          <a:xfrm>
            <a:off x="1143000" y="685800"/>
            <a:ext cx="4572000" cy="3429000"/>
          </a:xfrm>
          <a:prstGeom prst="rect">
            <a:avLst/>
          </a:prstGeom>
        </p:spPr>
        <p:txBody>
          <a:bodyPr/>
          <a:lstStyle/>
          <a:p>
            <a:pPr/>
          </a:p>
        </p:txBody>
      </p:sp>
      <p:sp>
        <p:nvSpPr>
          <p:cNvPr id="176" name="Shape 17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Shape 181"/>
          <p:cNvSpPr/>
          <p:nvPr>
            <p:ph type="sldImg"/>
          </p:nvPr>
        </p:nvSpPr>
        <p:spPr>
          <a:prstGeom prst="rect">
            <a:avLst/>
          </a:prstGeom>
        </p:spPr>
        <p:txBody>
          <a:bodyPr/>
          <a:lstStyle/>
          <a:p>
            <a:pPr/>
          </a:p>
        </p:txBody>
      </p:sp>
      <p:sp>
        <p:nvSpPr>
          <p:cNvPr id="182" name="Shape 182"/>
          <p:cNvSpPr/>
          <p:nvPr>
            <p:ph type="body" sz="quarter" idx="1"/>
          </p:nvPr>
        </p:nvSpPr>
        <p:spPr>
          <a:prstGeom prst="rect">
            <a:avLst/>
          </a:prstGeom>
        </p:spPr>
        <p:txBody>
          <a:bodyPr/>
          <a:lstStyle/>
          <a:p>
            <a:pPr/>
            <a:r>
              <a:t>Welcome to the MEBP Update for the 2020 MMAA AGM everyone.</a:t>
            </a:r>
          </a:p>
          <a:p>
            <a:pPr/>
          </a:p>
          <a:p>
            <a:pPr/>
            <a:r>
              <a:t>Third presentation this month.  Some of you saw my District Meeting presentation a week ago, while others listened to it on September 4th</a:t>
            </a:r>
          </a:p>
          <a:p>
            <a:pP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6498" y="11839048"/>
            <a:ext cx="21971003" cy="636979"/>
          </a:xfrm>
          <a:prstGeom prst="rect">
            <a:avLst/>
          </a:prstGeom>
        </p:spPr>
        <p:txBody>
          <a:bodyPr lIns="45719" tIns="45719" rIns="45719" bIns="45719" anchor="b"/>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6500" y="7196865"/>
            <a:ext cx="21971000"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xfrm>
            <a:off x="12007748" y="13080999"/>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7" name="Body Level One…"/>
          <p:cNvSpPr txBox="1"/>
          <p:nvPr>
            <p:ph type="body" idx="1" hasCustomPrompt="1"/>
          </p:nvPr>
        </p:nvSpPr>
        <p:spPr>
          <a:xfrm>
            <a:off x="1206500" y="935258"/>
            <a:ext cx="21971000" cy="7359063"/>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80825" y="10675453"/>
            <a:ext cx="201492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nchor="ct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862804876_960x639.jpg"/>
          <p:cNvSpPr/>
          <p:nvPr>
            <p:ph type="pic" sz="quarter" idx="21"/>
          </p:nvPr>
        </p:nvSpPr>
        <p:spPr>
          <a:xfrm>
            <a:off x="15430500" y="7085409"/>
            <a:ext cx="8128000" cy="5410201"/>
          </a:xfrm>
          <a:prstGeom prst="rect">
            <a:avLst/>
          </a:prstGeom>
        </p:spPr>
        <p:txBody>
          <a:bodyPr lIns="91439" tIns="45719" rIns="91439" bIns="45719">
            <a:noAutofit/>
          </a:bodyPr>
          <a:lstStyle/>
          <a:p>
            <a:pPr/>
          </a:p>
        </p:txBody>
      </p:sp>
      <p:sp>
        <p:nvSpPr>
          <p:cNvPr id="125" name="824910546_2681x1332.jpg"/>
          <p:cNvSpPr/>
          <p:nvPr>
            <p:ph type="pic" idx="22"/>
          </p:nvPr>
        </p:nvSpPr>
        <p:spPr>
          <a:xfrm>
            <a:off x="-2933700" y="1270000"/>
            <a:ext cx="22699133" cy="11277600"/>
          </a:xfrm>
          <a:prstGeom prst="rect">
            <a:avLst/>
          </a:prstGeom>
        </p:spPr>
        <p:txBody>
          <a:bodyPr lIns="91439" tIns="45719" rIns="91439" bIns="45719">
            <a:noAutofit/>
          </a:bodyPr>
          <a:lstStyle/>
          <a:p>
            <a:pPr/>
          </a:p>
        </p:txBody>
      </p:sp>
      <p:sp>
        <p:nvSpPr>
          <p:cNvPr id="126" name="575395635_960x639.jpg"/>
          <p:cNvSpPr/>
          <p:nvPr>
            <p:ph type="pic" sz="quarter" idx="23"/>
          </p:nvPr>
        </p:nvSpPr>
        <p:spPr>
          <a:xfrm>
            <a:off x="15430500" y="1270000"/>
            <a:ext cx="8128000" cy="54102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511300" y="-3721100"/>
            <a:ext cx="28511500" cy="19030242"/>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bg>
      <p:bgPr>
        <a:solidFill>
          <a:srgbClr val="FFFFFF"/>
        </a:solidFill>
      </p:bgPr>
    </p:bg>
    <p:spTree>
      <p:nvGrpSpPr>
        <p:cNvPr id="1" name=""/>
        <p:cNvGrpSpPr/>
        <p:nvPr/>
      </p:nvGrpSpPr>
      <p:grpSpPr>
        <a:xfrm>
          <a:off x="0" y="0"/>
          <a:ext cx="0" cy="0"/>
          <a:chOff x="0" y="0"/>
          <a:chExt cx="0" cy="0"/>
        </a:xfrm>
      </p:grpSpPr>
      <p:sp>
        <p:nvSpPr>
          <p:cNvPr id="149" name="Title Text"/>
          <p:cNvSpPr txBox="1"/>
          <p:nvPr>
            <p:ph type="title"/>
          </p:nvPr>
        </p:nvSpPr>
        <p:spPr>
          <a:xfrm>
            <a:off x="5588000" y="3276600"/>
            <a:ext cx="20929600" cy="6604000"/>
          </a:xfrm>
          <a:prstGeom prst="rect">
            <a:avLst/>
          </a:prstGeom>
        </p:spPr>
        <p:txBody>
          <a:bodyPr lIns="101600" tIns="101600" rIns="101600" bIns="101600" anchor="b">
            <a:noAutofit/>
          </a:bodyPr>
          <a:lstStyle>
            <a:lvl1pPr algn="ctr" defTabSz="1168400">
              <a:lnSpc>
                <a:spcPct val="100000"/>
              </a:lnSpc>
              <a:defRPr b="0" spc="0" sz="16800">
                <a:solidFill>
                  <a:srgbClr val="000000"/>
                </a:solidFill>
                <a:latin typeface="Gill Sans"/>
                <a:ea typeface="Gill Sans"/>
                <a:cs typeface="Gill Sans"/>
                <a:sym typeface="Gill Sans"/>
              </a:defRPr>
            </a:lvl1pPr>
          </a:lstStyle>
          <a:p>
            <a:pPr/>
            <a:r>
              <a:t>Title Text</a:t>
            </a:r>
          </a:p>
        </p:txBody>
      </p:sp>
      <p:sp>
        <p:nvSpPr>
          <p:cNvPr id="150" name="Body Level One…"/>
          <p:cNvSpPr txBox="1"/>
          <p:nvPr>
            <p:ph type="body" sz="quarter" idx="1"/>
          </p:nvPr>
        </p:nvSpPr>
        <p:spPr>
          <a:xfrm>
            <a:off x="5588000" y="10058400"/>
            <a:ext cx="20929600" cy="2260600"/>
          </a:xfrm>
          <a:prstGeom prst="rect">
            <a:avLst/>
          </a:prstGeom>
        </p:spPr>
        <p:txBody>
          <a:bodyPr lIns="101600" tIns="101600" rIns="101600" bIns="101600">
            <a:noAutofit/>
          </a:bodyPr>
          <a:lstStyle>
            <a:lvl1pPr marL="0" indent="0" algn="ctr" defTabSz="1168400">
              <a:lnSpc>
                <a:spcPct val="100000"/>
              </a:lnSpc>
              <a:spcBef>
                <a:spcPts val="0"/>
              </a:spcBef>
              <a:buSzTx/>
              <a:buNone/>
              <a:defRPr sz="7200">
                <a:solidFill>
                  <a:srgbClr val="000000"/>
                </a:solidFill>
                <a:latin typeface="Gill Sans"/>
                <a:ea typeface="Gill Sans"/>
                <a:cs typeface="Gill Sans"/>
                <a:sym typeface="Gill Sans"/>
              </a:defRPr>
            </a:lvl1pPr>
            <a:lvl2pPr marL="0" indent="0" algn="ctr" defTabSz="1168400">
              <a:lnSpc>
                <a:spcPct val="100000"/>
              </a:lnSpc>
              <a:spcBef>
                <a:spcPts val="0"/>
              </a:spcBef>
              <a:buSzTx/>
              <a:buNone/>
              <a:defRPr sz="7200">
                <a:solidFill>
                  <a:srgbClr val="000000"/>
                </a:solidFill>
                <a:latin typeface="Gill Sans"/>
                <a:ea typeface="Gill Sans"/>
                <a:cs typeface="Gill Sans"/>
                <a:sym typeface="Gill Sans"/>
              </a:defRPr>
            </a:lvl2pPr>
            <a:lvl3pPr marL="0" indent="0" algn="ctr" defTabSz="1168400">
              <a:lnSpc>
                <a:spcPct val="100000"/>
              </a:lnSpc>
              <a:spcBef>
                <a:spcPts val="0"/>
              </a:spcBef>
              <a:buSzTx/>
              <a:buNone/>
              <a:defRPr sz="7200">
                <a:solidFill>
                  <a:srgbClr val="000000"/>
                </a:solidFill>
                <a:latin typeface="Gill Sans"/>
                <a:ea typeface="Gill Sans"/>
                <a:cs typeface="Gill Sans"/>
                <a:sym typeface="Gill Sans"/>
              </a:defRPr>
            </a:lvl3pPr>
            <a:lvl4pPr marL="0" indent="0" algn="ctr" defTabSz="1168400">
              <a:lnSpc>
                <a:spcPct val="100000"/>
              </a:lnSpc>
              <a:spcBef>
                <a:spcPts val="0"/>
              </a:spcBef>
              <a:buSzTx/>
              <a:buNone/>
              <a:defRPr sz="7200">
                <a:solidFill>
                  <a:srgbClr val="000000"/>
                </a:solidFill>
                <a:latin typeface="Gill Sans"/>
                <a:ea typeface="Gill Sans"/>
                <a:cs typeface="Gill Sans"/>
                <a:sym typeface="Gill Sans"/>
              </a:defRPr>
            </a:lvl4pPr>
            <a:lvl5pPr marL="0" indent="0" algn="ctr" defTabSz="1168400">
              <a:lnSpc>
                <a:spcPct val="100000"/>
              </a:lnSpc>
              <a:spcBef>
                <a:spcPts val="0"/>
              </a:spcBef>
              <a:buSzTx/>
              <a:buNone/>
              <a:defRPr sz="7200">
                <a:solidFill>
                  <a:srgbClr val="000000"/>
                </a:solid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51" name="Slide Number"/>
          <p:cNvSpPr txBox="1"/>
          <p:nvPr>
            <p:ph type="sldNum" sz="quarter" idx="2"/>
          </p:nvPr>
        </p:nvSpPr>
        <p:spPr>
          <a:xfrm>
            <a:off x="15703549" y="18529299"/>
            <a:ext cx="673101" cy="723901"/>
          </a:xfrm>
          <a:prstGeom prst="rect">
            <a:avLst/>
          </a:prstGeom>
        </p:spPr>
        <p:txBody>
          <a:bodyPr lIns="101600" tIns="101600" rIns="101600" bIns="101600"/>
          <a:lstStyle>
            <a:lvl1pPr defTabSz="1168400">
              <a:defRPr sz="36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bg>
      <p:bgPr>
        <a:solidFill>
          <a:srgbClr val="FFFFFF"/>
        </a:solidFill>
      </p:bgPr>
    </p:bg>
    <p:spTree>
      <p:nvGrpSpPr>
        <p:cNvPr id="1" name=""/>
        <p:cNvGrpSpPr/>
        <p:nvPr/>
      </p:nvGrpSpPr>
      <p:grpSpPr>
        <a:xfrm>
          <a:off x="0" y="0"/>
          <a:ext cx="0" cy="0"/>
          <a:chOff x="0" y="0"/>
          <a:chExt cx="0" cy="0"/>
        </a:xfrm>
      </p:grpSpPr>
      <p:sp>
        <p:nvSpPr>
          <p:cNvPr id="158" name="Title Text"/>
          <p:cNvSpPr txBox="1"/>
          <p:nvPr>
            <p:ph type="title"/>
          </p:nvPr>
        </p:nvSpPr>
        <p:spPr>
          <a:xfrm>
            <a:off x="5558117" y="2891117"/>
            <a:ext cx="18467296" cy="5827060"/>
          </a:xfrm>
          <a:prstGeom prst="rect">
            <a:avLst/>
          </a:prstGeom>
        </p:spPr>
        <p:txBody>
          <a:bodyPr lIns="89647" tIns="89647" rIns="89647" bIns="89647" anchor="b">
            <a:noAutofit/>
          </a:bodyPr>
          <a:lstStyle>
            <a:lvl1pPr algn="ctr" defTabSz="1030941">
              <a:lnSpc>
                <a:spcPct val="100000"/>
              </a:lnSpc>
              <a:defRPr b="0" spc="0" sz="14800">
                <a:solidFill>
                  <a:srgbClr val="000000"/>
                </a:solidFill>
                <a:latin typeface="Gill Sans"/>
                <a:ea typeface="Gill Sans"/>
                <a:cs typeface="Gill Sans"/>
                <a:sym typeface="Gill Sans"/>
              </a:defRPr>
            </a:lvl1pPr>
          </a:lstStyle>
          <a:p>
            <a:pPr/>
            <a:r>
              <a:t>Title Text</a:t>
            </a:r>
          </a:p>
        </p:txBody>
      </p:sp>
      <p:sp>
        <p:nvSpPr>
          <p:cNvPr id="159" name="Body Level One…"/>
          <p:cNvSpPr txBox="1"/>
          <p:nvPr>
            <p:ph type="body" sz="quarter" idx="1"/>
          </p:nvPr>
        </p:nvSpPr>
        <p:spPr>
          <a:xfrm>
            <a:off x="5558117" y="8875059"/>
            <a:ext cx="18467296" cy="1994648"/>
          </a:xfrm>
          <a:prstGeom prst="rect">
            <a:avLst/>
          </a:prstGeom>
        </p:spPr>
        <p:txBody>
          <a:bodyPr lIns="89647" tIns="89647" rIns="89647" bIns="89647">
            <a:noAutofit/>
          </a:bodyPr>
          <a:lstStyle>
            <a:lvl1pPr marL="0" indent="0" algn="ctr" defTabSz="1030941">
              <a:lnSpc>
                <a:spcPct val="100000"/>
              </a:lnSpc>
              <a:spcBef>
                <a:spcPts val="0"/>
              </a:spcBef>
              <a:buSzTx/>
              <a:buNone/>
              <a:defRPr sz="6200">
                <a:solidFill>
                  <a:srgbClr val="000000"/>
                </a:solidFill>
                <a:latin typeface="Gill Sans"/>
                <a:ea typeface="Gill Sans"/>
                <a:cs typeface="Gill Sans"/>
                <a:sym typeface="Gill Sans"/>
              </a:defRPr>
            </a:lvl1pPr>
            <a:lvl2pPr marL="0" indent="0" algn="ctr" defTabSz="1030941">
              <a:lnSpc>
                <a:spcPct val="100000"/>
              </a:lnSpc>
              <a:spcBef>
                <a:spcPts val="0"/>
              </a:spcBef>
              <a:buSzTx/>
              <a:buNone/>
              <a:defRPr sz="6200">
                <a:solidFill>
                  <a:srgbClr val="000000"/>
                </a:solidFill>
                <a:latin typeface="Gill Sans"/>
                <a:ea typeface="Gill Sans"/>
                <a:cs typeface="Gill Sans"/>
                <a:sym typeface="Gill Sans"/>
              </a:defRPr>
            </a:lvl2pPr>
            <a:lvl3pPr marL="0" indent="0" algn="ctr" defTabSz="1030941">
              <a:lnSpc>
                <a:spcPct val="100000"/>
              </a:lnSpc>
              <a:spcBef>
                <a:spcPts val="0"/>
              </a:spcBef>
              <a:buSzTx/>
              <a:buNone/>
              <a:defRPr sz="6200">
                <a:solidFill>
                  <a:srgbClr val="000000"/>
                </a:solidFill>
                <a:latin typeface="Gill Sans"/>
                <a:ea typeface="Gill Sans"/>
                <a:cs typeface="Gill Sans"/>
                <a:sym typeface="Gill Sans"/>
              </a:defRPr>
            </a:lvl3pPr>
            <a:lvl4pPr marL="0" indent="0" algn="ctr" defTabSz="1030941">
              <a:lnSpc>
                <a:spcPct val="100000"/>
              </a:lnSpc>
              <a:spcBef>
                <a:spcPts val="0"/>
              </a:spcBef>
              <a:buSzTx/>
              <a:buNone/>
              <a:defRPr sz="6200">
                <a:solidFill>
                  <a:srgbClr val="000000"/>
                </a:solidFill>
                <a:latin typeface="Gill Sans"/>
                <a:ea typeface="Gill Sans"/>
                <a:cs typeface="Gill Sans"/>
                <a:sym typeface="Gill Sans"/>
              </a:defRPr>
            </a:lvl4pPr>
            <a:lvl5pPr marL="0" indent="0" algn="ctr" defTabSz="1030941">
              <a:lnSpc>
                <a:spcPct val="100000"/>
              </a:lnSpc>
              <a:spcBef>
                <a:spcPts val="0"/>
              </a:spcBef>
              <a:buSzTx/>
              <a:buNone/>
              <a:defRPr sz="6200">
                <a:solidFill>
                  <a:srgbClr val="000000"/>
                </a:solid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60" name="Slide Number"/>
          <p:cNvSpPr txBox="1"/>
          <p:nvPr>
            <p:ph type="sldNum" sz="quarter" idx="2"/>
          </p:nvPr>
        </p:nvSpPr>
        <p:spPr>
          <a:xfrm>
            <a:off x="14494061" y="16364323"/>
            <a:ext cx="572995" cy="623796"/>
          </a:xfrm>
          <a:prstGeom prst="rect">
            <a:avLst/>
          </a:prstGeom>
        </p:spPr>
        <p:txBody>
          <a:bodyPr lIns="89647" tIns="89647" rIns="89647" bIns="89647"/>
          <a:lstStyle>
            <a:lvl1pPr defTabSz="1030941">
              <a:defRPr sz="30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bg>
      <p:bgPr>
        <a:solidFill>
          <a:srgbClr val="FFFFFF"/>
        </a:solidFill>
      </p:bgPr>
    </p:bg>
    <p:spTree>
      <p:nvGrpSpPr>
        <p:cNvPr id="1" name=""/>
        <p:cNvGrpSpPr/>
        <p:nvPr/>
      </p:nvGrpSpPr>
      <p:grpSpPr>
        <a:xfrm>
          <a:off x="0" y="0"/>
          <a:ext cx="0" cy="0"/>
          <a:chOff x="0" y="0"/>
          <a:chExt cx="0" cy="0"/>
        </a:xfrm>
      </p:grpSpPr>
      <p:sp>
        <p:nvSpPr>
          <p:cNvPr id="167" name="Title Text"/>
          <p:cNvSpPr txBox="1"/>
          <p:nvPr>
            <p:ph type="title"/>
          </p:nvPr>
        </p:nvSpPr>
        <p:spPr>
          <a:xfrm>
            <a:off x="8624454" y="2234045"/>
            <a:ext cx="14270182" cy="4502728"/>
          </a:xfrm>
          <a:prstGeom prst="rect">
            <a:avLst/>
          </a:prstGeom>
        </p:spPr>
        <p:txBody>
          <a:bodyPr lIns="69272" tIns="69272" rIns="69272" bIns="69272" anchor="b">
            <a:noAutofit/>
          </a:bodyPr>
          <a:lstStyle>
            <a:lvl1pPr algn="ctr" defTabSz="796636">
              <a:lnSpc>
                <a:spcPct val="100000"/>
              </a:lnSpc>
              <a:defRPr b="0" spc="0" sz="11400">
                <a:solidFill>
                  <a:srgbClr val="000000"/>
                </a:solidFill>
                <a:latin typeface="Gill Sans"/>
                <a:ea typeface="Gill Sans"/>
                <a:cs typeface="Gill Sans"/>
                <a:sym typeface="Gill Sans"/>
              </a:defRPr>
            </a:lvl1pPr>
          </a:lstStyle>
          <a:p>
            <a:pPr/>
            <a:r>
              <a:t>Title Text</a:t>
            </a:r>
          </a:p>
        </p:txBody>
      </p:sp>
      <p:sp>
        <p:nvSpPr>
          <p:cNvPr id="168" name="Body Level One…"/>
          <p:cNvSpPr txBox="1"/>
          <p:nvPr>
            <p:ph type="body" sz="quarter" idx="1"/>
          </p:nvPr>
        </p:nvSpPr>
        <p:spPr>
          <a:xfrm>
            <a:off x="8624454" y="6858000"/>
            <a:ext cx="14270182" cy="1541319"/>
          </a:xfrm>
          <a:prstGeom prst="rect">
            <a:avLst/>
          </a:prstGeom>
        </p:spPr>
        <p:txBody>
          <a:bodyPr lIns="69272" tIns="69272" rIns="69272" bIns="69272">
            <a:noAutofit/>
          </a:bodyPr>
          <a:lstStyle>
            <a:lvl1pPr marL="0" indent="0" algn="ctr" defTabSz="796636">
              <a:lnSpc>
                <a:spcPct val="100000"/>
              </a:lnSpc>
              <a:spcBef>
                <a:spcPts val="0"/>
              </a:spcBef>
              <a:buSzTx/>
              <a:buNone/>
              <a:defRPr>
                <a:solidFill>
                  <a:srgbClr val="000000"/>
                </a:solidFill>
                <a:latin typeface="Gill Sans"/>
                <a:ea typeface="Gill Sans"/>
                <a:cs typeface="Gill Sans"/>
                <a:sym typeface="Gill Sans"/>
              </a:defRPr>
            </a:lvl1pPr>
            <a:lvl2pPr marL="0" indent="0" algn="ctr" defTabSz="796636">
              <a:lnSpc>
                <a:spcPct val="100000"/>
              </a:lnSpc>
              <a:spcBef>
                <a:spcPts val="0"/>
              </a:spcBef>
              <a:buSzTx/>
              <a:buNone/>
              <a:defRPr>
                <a:solidFill>
                  <a:srgbClr val="000000"/>
                </a:solidFill>
                <a:latin typeface="Gill Sans"/>
                <a:ea typeface="Gill Sans"/>
                <a:cs typeface="Gill Sans"/>
                <a:sym typeface="Gill Sans"/>
              </a:defRPr>
            </a:lvl2pPr>
            <a:lvl3pPr marL="0" indent="0" algn="ctr" defTabSz="796636">
              <a:lnSpc>
                <a:spcPct val="100000"/>
              </a:lnSpc>
              <a:spcBef>
                <a:spcPts val="0"/>
              </a:spcBef>
              <a:buSzTx/>
              <a:buNone/>
              <a:defRPr>
                <a:solidFill>
                  <a:srgbClr val="000000"/>
                </a:solidFill>
                <a:latin typeface="Gill Sans"/>
                <a:ea typeface="Gill Sans"/>
                <a:cs typeface="Gill Sans"/>
                <a:sym typeface="Gill Sans"/>
              </a:defRPr>
            </a:lvl3pPr>
            <a:lvl4pPr marL="0" indent="0" algn="ctr" defTabSz="796636">
              <a:lnSpc>
                <a:spcPct val="100000"/>
              </a:lnSpc>
              <a:spcBef>
                <a:spcPts val="0"/>
              </a:spcBef>
              <a:buSzTx/>
              <a:buNone/>
              <a:defRPr>
                <a:solidFill>
                  <a:srgbClr val="000000"/>
                </a:solidFill>
                <a:latin typeface="Gill Sans"/>
                <a:ea typeface="Gill Sans"/>
                <a:cs typeface="Gill Sans"/>
                <a:sym typeface="Gill Sans"/>
              </a:defRPr>
            </a:lvl4pPr>
            <a:lvl5pPr marL="0" indent="0" algn="ctr" defTabSz="796636">
              <a:lnSpc>
                <a:spcPct val="100000"/>
              </a:lnSpc>
              <a:spcBef>
                <a:spcPts val="0"/>
              </a:spcBef>
              <a:buSzTx/>
              <a:buNone/>
              <a:defRPr>
                <a:solidFill>
                  <a:srgbClr val="000000"/>
                </a:solidFill>
                <a:latin typeface="Gill Sans"/>
                <a:ea typeface="Gill Sans"/>
                <a:cs typeface="Gill Sans"/>
                <a:sym typeface="Gill Sans"/>
              </a:defRPr>
            </a:lvl5pPr>
          </a:lstStyle>
          <a:p>
            <a:pPr/>
            <a:r>
              <a:t>Body Level One</a:t>
            </a:r>
          </a:p>
          <a:p>
            <a:pPr lvl="1"/>
            <a:r>
              <a:t>Body Level Two</a:t>
            </a:r>
          </a:p>
          <a:p>
            <a:pPr lvl="2"/>
            <a:r>
              <a:t>Body Level Three</a:t>
            </a:r>
          </a:p>
          <a:p>
            <a:pPr lvl="3"/>
            <a:r>
              <a:t>Body Level Four</a:t>
            </a:r>
          </a:p>
          <a:p>
            <a:pPr lvl="4"/>
            <a:r>
              <a:t>Body Level Five</a:t>
            </a:r>
          </a:p>
        </p:txBody>
      </p:sp>
      <p:sp>
        <p:nvSpPr>
          <p:cNvPr id="169" name="Slide Number"/>
          <p:cNvSpPr txBox="1"/>
          <p:nvPr>
            <p:ph type="sldNum" sz="quarter" idx="2"/>
          </p:nvPr>
        </p:nvSpPr>
        <p:spPr>
          <a:xfrm>
            <a:off x="15522863" y="12633036"/>
            <a:ext cx="456047" cy="494146"/>
          </a:xfrm>
          <a:prstGeom prst="rect">
            <a:avLst/>
          </a:prstGeom>
        </p:spPr>
        <p:txBody>
          <a:bodyPr lIns="69272" tIns="69272" rIns="69272" bIns="69272"/>
          <a:lstStyle>
            <a:lvl1pPr defTabSz="796636">
              <a:defRPr sz="2400">
                <a:solidFill>
                  <a:srgbClr val="000000"/>
                </a:solidFill>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Image"/>
          <p:cNvSpPr/>
          <p:nvPr>
            <p:ph type="pic" idx="21"/>
          </p:nvPr>
        </p:nvSpPr>
        <p:spPr>
          <a:xfrm>
            <a:off x="-431800" y="-4038600"/>
            <a:ext cx="29464000" cy="18034000"/>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44688"/>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 </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3" name="Body Level One…"/>
          <p:cNvSpPr txBox="1"/>
          <p:nvPr>
            <p:ph type="body" sz="quarter" idx="1" hasCustomPrompt="1"/>
          </p:nvPr>
        </p:nvSpPr>
        <p:spPr>
          <a:xfrm>
            <a:off x="1206500" y="7060576"/>
            <a:ext cx="9779000" cy="5382403"/>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4" name="92709243_1322x1323.jpeg"/>
          <p:cNvSpPr/>
          <p:nvPr>
            <p:ph type="pic" sz="half" idx="21"/>
          </p:nvPr>
        </p:nvSpPr>
        <p:spPr>
          <a:xfrm>
            <a:off x="12052303" y="1270000"/>
            <a:ext cx="11188406" cy="11209889"/>
          </a:xfrm>
          <a:prstGeom prst="rect">
            <a:avLst/>
          </a:prstGeom>
        </p:spPr>
        <p:txBody>
          <a:bodyPr lIns="91439" tIns="45719" rIns="91439" bIns="45719">
            <a:noAutofit/>
          </a:bodyPr>
          <a:lstStyle/>
          <a:p>
            <a:pP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Title"/>
          <p:cNvSpPr txBox="1"/>
          <p:nvPr>
            <p:ph type="title" hasCustomPrompt="1"/>
          </p:nvPr>
        </p:nvSpPr>
        <p:spPr>
          <a:xfrm>
            <a:off x="1206500" y="952500"/>
            <a:ext cx="9779000" cy="1435100"/>
          </a:xfrm>
          <a:prstGeom prst="rect">
            <a:avLst/>
          </a:prstGeom>
        </p:spPr>
        <p:txBody>
          <a:bodyPr/>
          <a:lstStyle/>
          <a:p>
            <a:pPr/>
            <a:r>
              <a:t>Slide Title</a:t>
            </a:r>
          </a:p>
        </p:txBody>
      </p:sp>
      <p:sp>
        <p:nvSpPr>
          <p:cNvPr id="61" name="Slide Subtitle"/>
          <p:cNvSpPr txBox="1"/>
          <p:nvPr>
            <p:ph type="body" sz="quarter" idx="21" hasCustomPrompt="1"/>
          </p:nvPr>
        </p:nvSpPr>
        <p:spPr>
          <a:xfrm>
            <a:off x="1206500" y="2245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2" name="Body Level One…"/>
          <p:cNvSpPr txBox="1"/>
          <p:nvPr>
            <p:ph type="body" sz="half" idx="1" hasCustomPrompt="1"/>
          </p:nvPr>
        </p:nvSpPr>
        <p:spPr>
          <a:xfrm>
            <a:off x="1206500" y="4248504"/>
            <a:ext cx="9779000" cy="8256012"/>
          </a:xfrm>
          <a:prstGeom prst="rect">
            <a:avLst/>
          </a:prstGeom>
        </p:spPr>
        <p:txBody>
          <a:bodyPr/>
          <a:lstStyle/>
          <a:p>
            <a:pPr/>
            <a:r>
              <a:t>Slide bullet text</a:t>
            </a:r>
          </a:p>
          <a:p>
            <a:pPr lvl="1"/>
            <a:r>
              <a:t/>
            </a:r>
          </a:p>
          <a:p>
            <a:pPr lvl="2"/>
            <a:r>
              <a:t/>
            </a:r>
          </a:p>
          <a:p>
            <a:pPr lvl="3"/>
            <a:r>
              <a:t/>
            </a:r>
          </a:p>
          <a:p>
            <a:pPr lvl="4"/>
            <a:r>
              <a:t/>
            </a:r>
          </a:p>
        </p:txBody>
      </p:sp>
      <p:sp>
        <p:nvSpPr>
          <p:cNvPr id="63" name="824910546_2681x1332.jpg"/>
          <p:cNvSpPr/>
          <p:nvPr>
            <p:ph type="pic" idx="22"/>
          </p:nvPr>
        </p:nvSpPr>
        <p:spPr>
          <a:xfrm>
            <a:off x="6380200" y="1263848"/>
            <a:ext cx="22529801" cy="11193471"/>
          </a:xfrm>
          <a:prstGeom prst="rect">
            <a:avLst/>
          </a:prstGeom>
        </p:spPr>
        <p:txBody>
          <a:bodyPr lIns="91439" tIns="45719" rIns="91439" bIns="45719">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952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952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245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952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FFFFFF"/>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FFFFFF"/>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3.jpeg"/><Relationship Id="rId3" Type="http://schemas.openxmlformats.org/officeDocument/2006/relationships/image" Target="../media/image4.jpe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5.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6.jpeg"/><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image" Target="../media/image11.jpeg"/><Relationship Id="rId8" Type="http://schemas.openxmlformats.org/officeDocument/2006/relationships/image" Target="../media/image12.jpe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3.jpeg"/><Relationship Id="rId3" Type="http://schemas.openxmlformats.org/officeDocument/2006/relationships/image" Target="../media/image14.jpeg"/><Relationship Id="rId4" Type="http://schemas.openxmlformats.org/officeDocument/2006/relationships/image" Target="../media/image15.jpeg"/><Relationship Id="rId5" Type="http://schemas.openxmlformats.org/officeDocument/2006/relationships/image" Target="../media/image16.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7.jpeg"/></Relationships>

</file>

<file path=ppt/slides/_rels/slide2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Brad D. Collett, BComm(Hons), MAcc, CPA, CA"/>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lgn="ctr"/>
          </a:lstStyle>
          <a:p>
            <a:pPr/>
            <a:r>
              <a:t>Brad D. Collett, BComm(Hons), MAcc, CPA, CA</a:t>
            </a:r>
          </a:p>
        </p:txBody>
      </p:sp>
      <p:sp>
        <p:nvSpPr>
          <p:cNvPr id="179" name="MEBP Update"/>
          <p:cNvSpPr txBox="1"/>
          <p:nvPr>
            <p:ph type="ctrTitle"/>
          </p:nvPr>
        </p:nvSpPr>
        <p:spPr>
          <a:prstGeom prst="rect">
            <a:avLst/>
          </a:prstGeom>
        </p:spPr>
        <p:txBody>
          <a:bodyPr/>
          <a:lstStyle>
            <a:lvl1pPr algn="ctr">
              <a:defRPr spc="-348" sz="17400"/>
            </a:lvl1pPr>
          </a:lstStyle>
          <a:p>
            <a:pPr/>
            <a:r>
              <a:t>MEBP Update</a:t>
            </a:r>
          </a:p>
        </p:txBody>
      </p:sp>
      <p:sp>
        <p:nvSpPr>
          <p:cNvPr id="180" name="MMAA Annual General Meeting 2020"/>
          <p:cNvSpPr txBox="1"/>
          <p:nvPr>
            <p:ph type="subTitle" sz="quarter" idx="1"/>
          </p:nvPr>
        </p:nvSpPr>
        <p:spPr>
          <a:prstGeom prst="rect">
            <a:avLst/>
          </a:prstGeom>
        </p:spPr>
        <p:txBody>
          <a:bodyPr/>
          <a:lstStyle>
            <a:lvl1pPr algn="ctr"/>
          </a:lstStyle>
          <a:p>
            <a:pPr/>
            <a:r>
              <a:t>MMAA Annual General Meeting 2020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Rectangle"/>
          <p:cNvSpPr/>
          <p:nvPr/>
        </p:nvSpPr>
        <p:spPr>
          <a:xfrm>
            <a:off x="3822700" y="901700"/>
            <a:ext cx="16700500" cy="12052300"/>
          </a:xfrm>
          <a:prstGeom prst="rect">
            <a:avLst/>
          </a:prstGeom>
          <a:ln w="12700">
            <a:solidFill>
              <a:srgbClr val="000000"/>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249" name="MARKET ENVIRONMENT…"/>
          <p:cNvSpPr/>
          <p:nvPr/>
        </p:nvSpPr>
        <p:spPr>
          <a:xfrm>
            <a:off x="5142992" y="1326024"/>
            <a:ext cx="10887588" cy="111146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914400">
              <a:lnSpc>
                <a:spcPts val="5500"/>
              </a:lnSpc>
              <a:tabLst>
                <a:tab pos="3276600" algn="l"/>
              </a:tabLst>
              <a:defRPr sz="8400">
                <a:solidFill>
                  <a:srgbClr val="000000"/>
                </a:solidFill>
                <a:latin typeface="Gill Sans"/>
                <a:ea typeface="Gill Sans"/>
                <a:cs typeface="Gill Sans"/>
                <a:sym typeface="Gill Sans"/>
              </a:defRPr>
            </a:pPr>
            <a:r>
              <a:rPr b="1" sz="4800">
                <a:solidFill>
                  <a:srgbClr val="011892"/>
                </a:solidFill>
                <a:latin typeface="Times New Roman"/>
                <a:ea typeface="Times New Roman"/>
                <a:cs typeface="Times New Roman"/>
                <a:sym typeface="Times New Roman"/>
              </a:rPr>
              <a:t>	</a:t>
            </a:r>
            <a:r>
              <a:rPr b="1" sz="4800">
                <a:solidFill>
                  <a:srgbClr val="011892"/>
                </a:solidFill>
                <a:latin typeface="Times New Roman"/>
                <a:ea typeface="Times New Roman"/>
                <a:cs typeface="Times New Roman"/>
                <a:sym typeface="Times New Roman"/>
              </a:rPr>
              <a:t>MARKET ENVIRONMENT</a:t>
            </a:r>
          </a:p>
          <a:p>
            <a:pPr algn="l" defTabSz="1168400">
              <a:lnSpc>
                <a:spcPts val="1200"/>
              </a:lnSpc>
              <a:defRPr sz="8400">
                <a:solidFill>
                  <a:srgbClr val="000000"/>
                </a:solidFill>
                <a:latin typeface="Gill Sans"/>
                <a:ea typeface="Gill Sans"/>
                <a:cs typeface="Gill Sans"/>
                <a:sym typeface="Gill Sans"/>
              </a:defRPr>
            </a:pPr>
          </a:p>
          <a:p>
            <a:pPr algn="l" defTabSz="914400">
              <a:lnSpc>
                <a:spcPts val="4700"/>
              </a:lnSpc>
              <a:tabLst>
                <a:tab pos="4064000" algn="l"/>
              </a:tabLst>
              <a:defRPr sz="8400">
                <a:solidFill>
                  <a:srgbClr val="000000"/>
                </a:solidFill>
                <a:latin typeface="Gill Sans"/>
                <a:ea typeface="Gill Sans"/>
                <a:cs typeface="Gill Sans"/>
                <a:sym typeface="Gill Sans"/>
              </a:defRPr>
            </a:pPr>
            <a:r>
              <a:rPr sz="4200">
                <a:solidFill>
                  <a:srgbClr val="7A1978"/>
                </a:solidFill>
                <a:latin typeface="Times New Roman"/>
                <a:ea typeface="Times New Roman"/>
                <a:cs typeface="Times New Roman"/>
                <a:sym typeface="Times New Roman"/>
              </a:rPr>
              <a:t>	</a:t>
            </a:r>
            <a:r>
              <a:rPr sz="4200">
                <a:solidFill>
                  <a:srgbClr val="7A1978"/>
                </a:solidFill>
                <a:latin typeface="Times New Roman"/>
                <a:ea typeface="Times New Roman"/>
                <a:cs typeface="Times New Roman"/>
                <a:sym typeface="Times New Roman"/>
              </a:rPr>
              <a:t>Year-to-Date June 30, 2020</a:t>
            </a:r>
          </a:p>
          <a:p>
            <a:pPr algn="l" defTabSz="1168400">
              <a:lnSpc>
                <a:spcPts val="2000"/>
              </a:lnSpc>
              <a:defRPr sz="8400">
                <a:solidFill>
                  <a:srgbClr val="000000"/>
                </a:solidFill>
                <a:latin typeface="Gill Sans"/>
                <a:ea typeface="Gill Sans"/>
                <a:cs typeface="Gill Sans"/>
                <a:sym typeface="Gill Sans"/>
              </a:defRPr>
            </a:pPr>
          </a:p>
          <a:p>
            <a:pPr algn="l" defTabSz="1168400">
              <a:lnSpc>
                <a:spcPts val="900"/>
              </a:lnSpc>
              <a:defRPr sz="8400">
                <a:solidFill>
                  <a:srgbClr val="000000"/>
                </a:solidFill>
                <a:latin typeface="Gill Sans"/>
                <a:ea typeface="Gill Sans"/>
                <a:cs typeface="Gill Sans"/>
                <a:sym typeface="Gill Sans"/>
              </a:defRPr>
            </a:pPr>
          </a:p>
          <a:p>
            <a:pPr algn="l" defTabSz="1168400">
              <a:lnSpc>
                <a:spcPts val="4800"/>
              </a:lnSpc>
              <a:defRPr sz="8400">
                <a:solidFill>
                  <a:srgbClr val="000000"/>
                </a:solidFill>
                <a:latin typeface="Gill Sans"/>
                <a:ea typeface="Gill Sans"/>
                <a:cs typeface="Gill Sans"/>
                <a:sym typeface="Gill Sans"/>
              </a:defRPr>
            </a:pPr>
            <a:r>
              <a:rPr b="1" sz="4200">
                <a:solidFill>
                  <a:srgbClr val="009092"/>
                </a:solidFill>
                <a:latin typeface="Times New Roman"/>
                <a:ea typeface="Times New Roman"/>
                <a:cs typeface="Times New Roman"/>
                <a:sym typeface="Times New Roman"/>
              </a:rPr>
              <a:t> </a:t>
            </a:r>
            <a:r>
              <a:rPr b="1" sz="4200">
                <a:solidFill>
                  <a:srgbClr val="009092"/>
                </a:solidFill>
                <a:latin typeface="Times New Roman"/>
                <a:ea typeface="Times New Roman"/>
                <a:cs typeface="Times New Roman"/>
                <a:sym typeface="Times New Roman"/>
              </a:rPr>
              <a:t>Equity Markets</a:t>
            </a:r>
          </a:p>
          <a:p>
            <a:pPr algn="l" defTabSz="1168400">
              <a:lnSpc>
                <a:spcPts val="4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S&amp;P/TSX Composite Index</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S&amp;P/TSX Completion Index</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S&amp;P/TSX Small Cap Index</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S&amp;P 500</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S&amp;P 500 Low Volatility</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Custom Russell 3000</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Russell Midcap Total Return</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Custom MSCI EAFE Net</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Custom MSCI EMF Net</a:t>
            </a:r>
          </a:p>
          <a:p>
            <a:pPr algn="l" defTabSz="1168400">
              <a:lnSpc>
                <a:spcPts val="2000"/>
              </a:lnSpc>
              <a:defRPr sz="8400">
                <a:solidFill>
                  <a:srgbClr val="000000"/>
                </a:solidFill>
                <a:latin typeface="Gill Sans"/>
                <a:ea typeface="Gill Sans"/>
                <a:cs typeface="Gill Sans"/>
                <a:sym typeface="Gill Sans"/>
              </a:defRPr>
            </a:pPr>
          </a:p>
          <a:p>
            <a:pPr algn="l" defTabSz="1168400">
              <a:lnSpc>
                <a:spcPts val="900"/>
              </a:lnSpc>
              <a:defRPr sz="8400">
                <a:solidFill>
                  <a:srgbClr val="000000"/>
                </a:solidFill>
                <a:latin typeface="Gill Sans"/>
                <a:ea typeface="Gill Sans"/>
                <a:cs typeface="Gill Sans"/>
                <a:sym typeface="Gill Sans"/>
              </a:defRPr>
            </a:pPr>
          </a:p>
          <a:p>
            <a:pPr algn="l" defTabSz="1168400">
              <a:lnSpc>
                <a:spcPts val="4800"/>
              </a:lnSpc>
              <a:defRPr sz="8400">
                <a:solidFill>
                  <a:srgbClr val="000000"/>
                </a:solidFill>
                <a:latin typeface="Gill Sans"/>
                <a:ea typeface="Gill Sans"/>
                <a:cs typeface="Gill Sans"/>
                <a:sym typeface="Gill Sans"/>
              </a:defRPr>
            </a:pPr>
            <a:r>
              <a:rPr b="1" sz="4200">
                <a:solidFill>
                  <a:srgbClr val="009092"/>
                </a:solidFill>
                <a:latin typeface="Times New Roman"/>
                <a:ea typeface="Times New Roman"/>
                <a:cs typeface="Times New Roman"/>
                <a:sym typeface="Times New Roman"/>
              </a:rPr>
              <a:t> </a:t>
            </a:r>
            <a:r>
              <a:rPr b="1" sz="4200">
                <a:solidFill>
                  <a:srgbClr val="009092"/>
                </a:solidFill>
                <a:latin typeface="Times New Roman"/>
                <a:ea typeface="Times New Roman"/>
                <a:cs typeface="Times New Roman"/>
                <a:sym typeface="Times New Roman"/>
              </a:rPr>
              <a:t>Fixed Income and Cash Markets</a:t>
            </a:r>
          </a:p>
          <a:p>
            <a:pPr algn="l" defTabSz="1168400">
              <a:lnSpc>
                <a:spcPts val="4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FTSE Canada 91 Day T-Bill</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FTSE Canada Universe</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FTSE Canada Long Term</a:t>
            </a:r>
          </a:p>
        </p:txBody>
      </p:sp>
      <p:sp>
        <p:nvSpPr>
          <p:cNvPr id="250" name="-7.47 %…"/>
          <p:cNvSpPr/>
          <p:nvPr/>
        </p:nvSpPr>
        <p:spPr>
          <a:xfrm>
            <a:off x="17382540" y="3830472"/>
            <a:ext cx="1902570" cy="860216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-7.47 %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-11.79 %</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-14.28 %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1.80 %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-9.18 %</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1.38 %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-4.55 %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-6.88 %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-5.25 %</a:t>
            </a: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3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0.77 %</a:t>
            </a:r>
          </a:p>
          <a:p>
            <a:pPr algn="l" defTabSz="1168400">
              <a:lnSpc>
                <a:spcPts val="7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7.53 %</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4300"/>
              </a:lnSpc>
              <a:defRPr sz="8400">
                <a:solidFill>
                  <a:srgbClr val="000000"/>
                </a:solidFill>
                <a:latin typeface="Gill Sans"/>
                <a:ea typeface="Gill Sans"/>
                <a:cs typeface="Gill Sans"/>
                <a:sym typeface="Gill Sans"/>
              </a:defRPr>
            </a:pPr>
            <a:r>
              <a:rPr sz="3800">
                <a:latin typeface="Times New Roman"/>
                <a:ea typeface="Times New Roman"/>
                <a:cs typeface="Times New Roman"/>
                <a:sym typeface="Times New Roman"/>
              </a:rPr>
              <a:t> </a:t>
            </a:r>
            <a:r>
              <a:rPr sz="3800">
                <a:latin typeface="Times New Roman"/>
                <a:ea typeface="Times New Roman"/>
                <a:cs typeface="Times New Roman"/>
                <a:sym typeface="Times New Roman"/>
              </a:rPr>
              <a:t>11.35 %</a:t>
            </a:r>
          </a:p>
        </p:txBody>
      </p:sp>
      <p:sp>
        <p:nvSpPr>
          <p:cNvPr id="251" name="2"/>
          <p:cNvSpPr/>
          <p:nvPr/>
        </p:nvSpPr>
        <p:spPr>
          <a:xfrm>
            <a:off x="12115292" y="13055497"/>
            <a:ext cx="241301" cy="355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700"/>
              </a:lnSpc>
              <a:defRPr sz="8400">
                <a:solidFill>
                  <a:srgbClr val="000000"/>
                </a:solidFill>
                <a:latin typeface="Gill Sans"/>
                <a:ea typeface="Gill Sans"/>
                <a:cs typeface="Gill Sans"/>
                <a:sym typeface="Gill Sans"/>
              </a:defRPr>
            </a:pPr>
            <a:r>
              <a:rPr sz="2400">
                <a:latin typeface="Times New Roman"/>
                <a:ea typeface="Times New Roman"/>
                <a:cs typeface="Times New Roman"/>
                <a:sym typeface="Times New Roman"/>
              </a:rPr>
              <a:t> </a:t>
            </a:r>
            <a:r>
              <a:rPr sz="2400">
                <a:latin typeface="Times New Roman"/>
                <a:ea typeface="Times New Roman"/>
                <a:cs typeface="Times New Roman"/>
                <a:sym typeface="Times New Roman"/>
              </a:rPr>
              <a:t>2</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2020 Year-to-Date Returns"/>
          <p:cNvSpPr txBox="1"/>
          <p:nvPr>
            <p:ph type="title"/>
          </p:nvPr>
        </p:nvSpPr>
        <p:spPr>
          <a:prstGeom prst="rect">
            <a:avLst/>
          </a:prstGeom>
        </p:spPr>
        <p:txBody>
          <a:bodyPr/>
          <a:lstStyle>
            <a:lvl1pPr algn="ctr" defTabSz="2267655">
              <a:defRPr spc="-174" sz="8742"/>
            </a:lvl1pPr>
          </a:lstStyle>
          <a:p>
            <a:pPr/>
            <a:r>
              <a:t>2020 Year-to-Date Returns</a:t>
            </a:r>
          </a:p>
        </p:txBody>
      </p:sp>
      <p:sp>
        <p:nvSpPr>
          <p:cNvPr id="254" name="Slide Subtitle"/>
          <p:cNvSpPr txBox="1"/>
          <p:nvPr>
            <p:ph type="body" idx="21"/>
          </p:nvPr>
        </p:nvSpPr>
        <p:spPr>
          <a:prstGeom prst="rect">
            <a:avLst/>
          </a:prstGeom>
        </p:spPr>
        <p:txBody>
          <a:bodyPr/>
          <a:lstStyle/>
          <a:p>
            <a:pPr/>
          </a:p>
        </p:txBody>
      </p:sp>
      <p:sp>
        <p:nvSpPr>
          <p:cNvPr id="255" name="March 31   -8.66%…"/>
          <p:cNvSpPr txBox="1"/>
          <p:nvPr>
            <p:ph type="body" idx="1"/>
          </p:nvPr>
        </p:nvSpPr>
        <p:spPr>
          <a:prstGeom prst="rect">
            <a:avLst/>
          </a:prstGeom>
        </p:spPr>
        <p:txBody>
          <a:bodyPr anchor="ctr"/>
          <a:lstStyle/>
          <a:p>
            <a:pPr marL="609600" indent="-609600" algn="ctr">
              <a:lnSpc>
                <a:spcPct val="150000"/>
              </a:lnSpc>
              <a:defRPr sz="6000"/>
            </a:pPr>
            <a:r>
              <a:t>March 31   -8.66%</a:t>
            </a:r>
          </a:p>
          <a:p>
            <a:pPr marL="609600" indent="-609600" algn="ctr">
              <a:lnSpc>
                <a:spcPct val="150000"/>
              </a:lnSpc>
              <a:defRPr sz="6000"/>
            </a:pPr>
            <a:r>
              <a:t>April 30     -3.75%</a:t>
            </a:r>
          </a:p>
          <a:p>
            <a:pPr marL="609600" indent="-609600" algn="ctr">
              <a:lnSpc>
                <a:spcPct val="150000"/>
              </a:lnSpc>
              <a:defRPr sz="6000"/>
            </a:pPr>
            <a:r>
              <a:t>July 31     +1.32%</a:t>
            </a:r>
          </a:p>
          <a:p>
            <a:pPr marL="609600" indent="-609600" algn="ctr">
              <a:defRPr sz="6000"/>
            </a:pPr>
            <a:r>
              <a:t>August 31……..</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Rectangle"/>
          <p:cNvSpPr/>
          <p:nvPr/>
        </p:nvSpPr>
        <p:spPr>
          <a:xfrm>
            <a:off x="3753970" y="1064558"/>
            <a:ext cx="16707972" cy="504266"/>
          </a:xfrm>
          <a:prstGeom prst="rect">
            <a:avLst/>
          </a:prstGeom>
          <a:solidFill>
            <a:srgbClr val="4248A9"/>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58" name="Rectangle"/>
          <p:cNvSpPr/>
          <p:nvPr/>
        </p:nvSpPr>
        <p:spPr>
          <a:xfrm>
            <a:off x="3753970" y="1647264"/>
            <a:ext cx="16707972" cy="302560"/>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59" name="Rectangle"/>
          <p:cNvSpPr/>
          <p:nvPr/>
        </p:nvSpPr>
        <p:spPr>
          <a:xfrm>
            <a:off x="3753970" y="2028264"/>
            <a:ext cx="16707972" cy="302560"/>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0" name="Rectangle"/>
          <p:cNvSpPr/>
          <p:nvPr/>
        </p:nvSpPr>
        <p:spPr>
          <a:xfrm>
            <a:off x="3753970" y="2991970"/>
            <a:ext cx="16707972" cy="302560"/>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1" name="Rectangle"/>
          <p:cNvSpPr/>
          <p:nvPr/>
        </p:nvSpPr>
        <p:spPr>
          <a:xfrm>
            <a:off x="3753970" y="4448735"/>
            <a:ext cx="16707972" cy="324972"/>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2" name="Rectangle"/>
          <p:cNvSpPr/>
          <p:nvPr/>
        </p:nvSpPr>
        <p:spPr>
          <a:xfrm>
            <a:off x="3753970" y="5815852"/>
            <a:ext cx="16707972" cy="324972"/>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3" name="Rectangle"/>
          <p:cNvSpPr/>
          <p:nvPr/>
        </p:nvSpPr>
        <p:spPr>
          <a:xfrm>
            <a:off x="3753970" y="6689911"/>
            <a:ext cx="16707972" cy="324972"/>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4" name="Rectangle"/>
          <p:cNvSpPr/>
          <p:nvPr/>
        </p:nvSpPr>
        <p:spPr>
          <a:xfrm>
            <a:off x="3753970" y="8796617"/>
            <a:ext cx="16707972" cy="302560"/>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5" name="Rectangle"/>
          <p:cNvSpPr/>
          <p:nvPr/>
        </p:nvSpPr>
        <p:spPr>
          <a:xfrm>
            <a:off x="3753970" y="9670676"/>
            <a:ext cx="16707972" cy="302560"/>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6" name="Rectangle"/>
          <p:cNvSpPr/>
          <p:nvPr/>
        </p:nvSpPr>
        <p:spPr>
          <a:xfrm>
            <a:off x="3753970" y="12203206"/>
            <a:ext cx="16707972" cy="324971"/>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7" name="Rectangle"/>
          <p:cNvSpPr/>
          <p:nvPr/>
        </p:nvSpPr>
        <p:spPr>
          <a:xfrm>
            <a:off x="3753970" y="12584206"/>
            <a:ext cx="16707972" cy="324971"/>
          </a:xfrm>
          <a:prstGeom prst="rect">
            <a:avLst/>
          </a:prstGeom>
          <a:solidFill>
            <a:srgbClr val="E0E0E0"/>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8" name="Line"/>
          <p:cNvSpPr/>
          <p:nvPr/>
        </p:nvSpPr>
        <p:spPr>
          <a:xfrm>
            <a:off x="3753970" y="1064558"/>
            <a:ext cx="1" cy="481854"/>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69" name="Line"/>
          <p:cNvSpPr/>
          <p:nvPr/>
        </p:nvSpPr>
        <p:spPr>
          <a:xfrm flipH="1">
            <a:off x="3753970"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0" name="Line"/>
          <p:cNvSpPr/>
          <p:nvPr/>
        </p:nvSpPr>
        <p:spPr>
          <a:xfrm>
            <a:off x="6936440"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1" name="Line"/>
          <p:cNvSpPr/>
          <p:nvPr/>
        </p:nvSpPr>
        <p:spPr>
          <a:xfrm flipH="1">
            <a:off x="7563970"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2" name="Line"/>
          <p:cNvSpPr/>
          <p:nvPr/>
        </p:nvSpPr>
        <p:spPr>
          <a:xfrm>
            <a:off x="8258735"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3" name="Line"/>
          <p:cNvSpPr/>
          <p:nvPr/>
        </p:nvSpPr>
        <p:spPr>
          <a:xfrm>
            <a:off x="10813676"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4" name="Line"/>
          <p:cNvSpPr/>
          <p:nvPr/>
        </p:nvSpPr>
        <p:spPr>
          <a:xfrm>
            <a:off x="13189323"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5" name="Line"/>
          <p:cNvSpPr/>
          <p:nvPr/>
        </p:nvSpPr>
        <p:spPr>
          <a:xfrm flipH="1">
            <a:off x="15766676"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6" name="Line"/>
          <p:cNvSpPr/>
          <p:nvPr/>
        </p:nvSpPr>
        <p:spPr>
          <a:xfrm flipH="1">
            <a:off x="18030264"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7" name="Line"/>
          <p:cNvSpPr/>
          <p:nvPr/>
        </p:nvSpPr>
        <p:spPr>
          <a:xfrm flipH="1">
            <a:off x="20450735" y="1647264"/>
            <a:ext cx="1" cy="11261913"/>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8" name="Line"/>
          <p:cNvSpPr/>
          <p:nvPr/>
        </p:nvSpPr>
        <p:spPr>
          <a:xfrm>
            <a:off x="3752805" y="1063393"/>
            <a:ext cx="4539548" cy="1"/>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79" name="Line"/>
          <p:cNvSpPr/>
          <p:nvPr/>
        </p:nvSpPr>
        <p:spPr>
          <a:xfrm>
            <a:off x="3752805" y="1556452"/>
            <a:ext cx="16709135" cy="1"/>
          </a:xfrm>
          <a:prstGeom prst="line">
            <a:avLst/>
          </a:prstGeom>
          <a:ln w="12700">
            <a:solidFill>
              <a:srgbClr val="000000"/>
            </a:solidFill>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80" name="MEPP Returns Summary…"/>
          <p:cNvSpPr/>
          <p:nvPr/>
        </p:nvSpPr>
        <p:spPr>
          <a:xfrm>
            <a:off x="10579473" y="420892"/>
            <a:ext cx="3403496" cy="75230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2400"/>
              </a:lnSpc>
              <a:defRPr sz="7400">
                <a:solidFill>
                  <a:srgbClr val="000000"/>
                </a:solidFill>
                <a:latin typeface="Gill Sans"/>
                <a:ea typeface="Gill Sans"/>
                <a:cs typeface="Gill Sans"/>
                <a:sym typeface="Gill Sans"/>
              </a:defRPr>
            </a:pPr>
            <a:r>
              <a:rPr b="1" sz="2200">
                <a:solidFill>
                  <a:srgbClr val="011892"/>
                </a:solidFill>
                <a:latin typeface="Times New Roman"/>
                <a:ea typeface="Times New Roman"/>
                <a:cs typeface="Times New Roman"/>
                <a:sym typeface="Times New Roman"/>
              </a:rPr>
              <a:t> </a:t>
            </a:r>
            <a:r>
              <a:rPr b="1" sz="2200">
                <a:solidFill>
                  <a:srgbClr val="011892"/>
                </a:solidFill>
                <a:latin typeface="Times New Roman"/>
                <a:ea typeface="Times New Roman"/>
                <a:cs typeface="Times New Roman"/>
                <a:sym typeface="Times New Roman"/>
              </a:rPr>
              <a:t>MEPP Returns Summary</a:t>
            </a:r>
          </a:p>
          <a:p>
            <a:pPr algn="l" defTabSz="1030941">
              <a:lnSpc>
                <a:spcPts val="400"/>
              </a:lnSpc>
              <a:defRPr sz="7400">
                <a:solidFill>
                  <a:srgbClr val="000000"/>
                </a:solidFill>
                <a:latin typeface="Gill Sans"/>
                <a:ea typeface="Gill Sans"/>
                <a:cs typeface="Gill Sans"/>
                <a:sym typeface="Gill Sans"/>
              </a:defRPr>
            </a:pPr>
          </a:p>
          <a:p>
            <a:pPr algn="l" defTabSz="806823">
              <a:lnSpc>
                <a:spcPts val="2400"/>
              </a:lnSpc>
              <a:tabLst>
                <a:tab pos="520700" algn="l"/>
              </a:tabLst>
              <a:defRPr sz="7400">
                <a:solidFill>
                  <a:srgbClr val="000000"/>
                </a:solidFill>
                <a:latin typeface="Gill Sans"/>
                <a:ea typeface="Gill Sans"/>
                <a:cs typeface="Gill Sans"/>
                <a:sym typeface="Gill Sans"/>
              </a:defRPr>
            </a:pPr>
            <a:r>
              <a:rPr b="1" sz="2200">
                <a:solidFill>
                  <a:srgbClr val="011892"/>
                </a:solidFill>
                <a:latin typeface="Times New Roman"/>
                <a:ea typeface="Times New Roman"/>
                <a:cs typeface="Times New Roman"/>
                <a:sym typeface="Times New Roman"/>
              </a:rPr>
              <a:t>	</a:t>
            </a:r>
            <a:r>
              <a:rPr b="1" sz="2200">
                <a:solidFill>
                  <a:srgbClr val="011892"/>
                </a:solidFill>
                <a:latin typeface="Times New Roman"/>
                <a:ea typeface="Times New Roman"/>
                <a:cs typeface="Times New Roman"/>
                <a:sym typeface="Times New Roman"/>
              </a:rPr>
              <a:t>August 31, 2020</a:t>
            </a:r>
          </a:p>
        </p:txBody>
      </p:sp>
      <p:sp>
        <p:nvSpPr>
          <p:cNvPr id="281" name="Fund MV % of 3 Months YTD 1 Year 4 Years 5 Years"/>
          <p:cNvSpPr/>
          <p:nvPr/>
        </p:nvSpPr>
        <p:spPr>
          <a:xfrm>
            <a:off x="5178552" y="1129328"/>
            <a:ext cx="1475106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1968500" algn="l"/>
                <a:tab pos="2578100" algn="l"/>
                <a:tab pos="4013200" algn="l"/>
                <a:tab pos="6705600" algn="l"/>
                <a:tab pos="9080500" algn="l"/>
                <a:tab pos="11455400" algn="l"/>
                <a:tab pos="13792200" algn="l"/>
              </a:tabLst>
              <a:defRPr sz="7400">
                <a:solidFill>
                  <a:srgbClr val="000000"/>
                </a:solidFill>
                <a:latin typeface="Gill Sans"/>
                <a:ea typeface="Gill Sans"/>
                <a:cs typeface="Gill Sans"/>
                <a:sym typeface="Gill Sans"/>
              </a:defRPr>
            </a:pPr>
            <a:r>
              <a:rPr b="1" sz="1200">
                <a:solidFill>
                  <a:srgbClr val="FEFEFE"/>
                </a:solidFill>
                <a:latin typeface="Times New Roman"/>
                <a:ea typeface="Times New Roman"/>
                <a:cs typeface="Times New Roman"/>
                <a:sym typeface="Times New Roman"/>
              </a:rPr>
              <a:t> </a:t>
            </a:r>
            <a:r>
              <a:rPr b="1" sz="1200">
                <a:solidFill>
                  <a:srgbClr val="FEFEFE"/>
                </a:solidFill>
                <a:latin typeface="Times New Roman"/>
                <a:ea typeface="Times New Roman"/>
                <a:cs typeface="Times New Roman"/>
                <a:sym typeface="Times New Roman"/>
              </a:rPr>
              <a:t>Fund	MV	% of	</a:t>
            </a:r>
            <a:r>
              <a:rPr b="1" sz="1400">
                <a:solidFill>
                  <a:srgbClr val="FEFEFE"/>
                </a:solidFill>
                <a:latin typeface="Times New Roman"/>
                <a:ea typeface="Times New Roman"/>
                <a:cs typeface="Times New Roman"/>
                <a:sym typeface="Times New Roman"/>
              </a:rPr>
              <a:t>3 Months	YTD	1 Year	4 Years	5 Years</a:t>
            </a:r>
          </a:p>
        </p:txBody>
      </p:sp>
      <p:sp>
        <p:nvSpPr>
          <p:cNvPr id="282" name="Market Value (m) Fund Fund Index Var Fund Index Var Fund Index Var Fund Index Var Fund Index Var"/>
          <p:cNvSpPr/>
          <p:nvPr/>
        </p:nvSpPr>
        <p:spPr>
          <a:xfrm>
            <a:off x="4888095" y="1363307"/>
            <a:ext cx="1590242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2260600" algn="l"/>
                <a:tab pos="2870200" algn="l"/>
                <a:tab pos="3657600" algn="l"/>
                <a:tab pos="4533900" algn="l"/>
                <a:tab pos="5448300" algn="l"/>
                <a:tab pos="6121400" algn="l"/>
                <a:tab pos="6845300" algn="l"/>
                <a:tab pos="7747000" algn="l"/>
                <a:tab pos="8547100" algn="l"/>
                <a:tab pos="9423400" algn="l"/>
                <a:tab pos="10337800" algn="l"/>
                <a:tab pos="11010900" algn="l"/>
                <a:tab pos="11747500" algn="l"/>
                <a:tab pos="12585700" algn="l"/>
                <a:tab pos="13335000" algn="l"/>
                <a:tab pos="14135100" algn="l"/>
                <a:tab pos="14973300" algn="l"/>
              </a:tabLst>
              <a:defRPr sz="7400">
                <a:solidFill>
                  <a:srgbClr val="000000"/>
                </a:solidFill>
                <a:latin typeface="Gill Sans"/>
                <a:ea typeface="Gill Sans"/>
                <a:cs typeface="Gill Sans"/>
                <a:sym typeface="Gill Sans"/>
              </a:defRPr>
            </a:pPr>
            <a:r>
              <a:rPr b="1" sz="1200">
                <a:solidFill>
                  <a:srgbClr val="FEFEFE"/>
                </a:solidFill>
                <a:latin typeface="Times New Roman"/>
                <a:ea typeface="Times New Roman"/>
                <a:cs typeface="Times New Roman"/>
                <a:sym typeface="Times New Roman"/>
              </a:rPr>
              <a:t> </a:t>
            </a:r>
            <a:r>
              <a:rPr b="1" sz="1200">
                <a:solidFill>
                  <a:srgbClr val="FEFEFE"/>
                </a:solidFill>
                <a:latin typeface="Times New Roman"/>
                <a:ea typeface="Times New Roman"/>
                <a:cs typeface="Times New Roman"/>
                <a:sym typeface="Times New Roman"/>
              </a:rPr>
              <a:t>Market Value	(m)	Fund	</a:t>
            </a:r>
            <a:r>
              <a:rPr b="1" sz="1400">
                <a:solidFill>
                  <a:srgbClr val="FEFEFE"/>
                </a:solidFill>
                <a:latin typeface="Times New Roman"/>
                <a:ea typeface="Times New Roman"/>
                <a:cs typeface="Times New Roman"/>
                <a:sym typeface="Times New Roman"/>
              </a:rPr>
              <a:t>Fund	Index	Var	Fund	Index	Var	Fund	Index	Var	Fund	Index	Var	Fund	Index	Var</a:t>
            </a:r>
          </a:p>
        </p:txBody>
      </p:sp>
      <p:sp>
        <p:nvSpPr>
          <p:cNvPr id="283" name="Cash &amp; Cash Equivalents 8 1.1 0.10 0.06 0.04 0.83 0.81 0.02 1.44 1.36 0.08 1.37 1.15 0.22 1.25 1.00 0.25"/>
          <p:cNvSpPr/>
          <p:nvPr/>
        </p:nvSpPr>
        <p:spPr>
          <a:xfrm>
            <a:off x="3809641" y="1734446"/>
            <a:ext cx="16569242"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416300" algn="l"/>
                <a:tab pos="4000500" algn="l"/>
                <a:tab pos="4762500" algn="l"/>
                <a:tab pos="5664200" algn="l"/>
                <a:tab pos="6489700" algn="l"/>
                <a:tab pos="7239000" algn="l"/>
                <a:tab pos="8001000" algn="l"/>
                <a:tab pos="8813800" algn="l"/>
                <a:tab pos="9690100" algn="l"/>
                <a:tab pos="10591800" algn="l"/>
                <a:tab pos="11430000" algn="l"/>
                <a:tab pos="12179300" algn="l"/>
                <a:tab pos="12941300" algn="l"/>
                <a:tab pos="13690600" algn="l"/>
                <a:tab pos="14528800" algn="l"/>
                <a:tab pos="15354300" algn="l"/>
                <a:tab pos="161163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Cash &amp; Cash Equivalents	</a:t>
            </a:r>
            <a:r>
              <a:rPr sz="1400">
                <a:latin typeface="Times New Roman"/>
                <a:ea typeface="Times New Roman"/>
                <a:cs typeface="Times New Roman"/>
                <a:sym typeface="Times New Roman"/>
              </a:rPr>
              <a:t>8	1.1	0.10	0.06	0.04	0.83	0.81	0.02	1.44	1.36	0.08	1.37	1.15	0.22	1.25	1.00	0.25</a:t>
            </a:r>
          </a:p>
        </p:txBody>
      </p:sp>
      <p:sp>
        <p:nvSpPr>
          <p:cNvPr id="284" name="Canadian Bond Fund 196 25.1 2.35 2.14 0.21 9.00 8.63 0.37 6.68 6.28 0.40 4.51 4.33 0.18 5.26 5.00 0.26"/>
          <p:cNvSpPr/>
          <p:nvPr/>
        </p:nvSpPr>
        <p:spPr>
          <a:xfrm>
            <a:off x="3809641" y="2119032"/>
            <a:ext cx="16524127"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14700" algn="l"/>
                <a:tab pos="3962400" algn="l"/>
                <a:tab pos="4762500" algn="l"/>
                <a:tab pos="5664200" algn="l"/>
                <a:tab pos="6489700" algn="l"/>
                <a:tab pos="7239000" algn="l"/>
                <a:tab pos="8001000" algn="l"/>
                <a:tab pos="8813800" algn="l"/>
                <a:tab pos="9690100" algn="l"/>
                <a:tab pos="10591800" algn="l"/>
                <a:tab pos="11430000" algn="l"/>
                <a:tab pos="12179300" algn="l"/>
                <a:tab pos="12941300" algn="l"/>
                <a:tab pos="13690600" algn="l"/>
                <a:tab pos="14528800" algn="l"/>
                <a:tab pos="15354300" algn="l"/>
                <a:tab pos="161163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Canadian Bond Fund	</a:t>
            </a:r>
            <a:r>
              <a:rPr sz="1400">
                <a:latin typeface="Times New Roman"/>
                <a:ea typeface="Times New Roman"/>
                <a:cs typeface="Times New Roman"/>
                <a:sym typeface="Times New Roman"/>
              </a:rPr>
              <a:t>196	25.1	2.35	2.14	0.21	9.00	8.63	0.37	6.68	6.28	0.40	4.51	4.33	0.18	5.26	5.00	0.26</a:t>
            </a:r>
          </a:p>
        </p:txBody>
      </p:sp>
      <p:sp>
        <p:nvSpPr>
          <p:cNvPr id="285" name="Canadian XIC Equity Fund 23 2.9 9.78 9.66 0.12 -1.02 -1.05 0.03 n/a n/a n/a n/a n/a n/a n/a n/a n/a"/>
          <p:cNvSpPr/>
          <p:nvPr/>
        </p:nvSpPr>
        <p:spPr>
          <a:xfrm>
            <a:off x="3804262" y="2476724"/>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64200" algn="l"/>
                <a:tab pos="6489700" algn="l"/>
                <a:tab pos="7226300" algn="l"/>
                <a:tab pos="7975600" algn="l"/>
                <a:tab pos="88138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Canadian XIC Equity Fund	</a:t>
            </a:r>
            <a:r>
              <a:rPr sz="1400">
                <a:latin typeface="Times New Roman"/>
                <a:ea typeface="Times New Roman"/>
                <a:cs typeface="Times New Roman"/>
                <a:sym typeface="Times New Roman"/>
              </a:rPr>
              <a:t>23	2.9	9.78	9.66	0.12	-1.02	-1.05	0.03	n/a	n/a	n/a	n/a	n/a	n/a	n/a	n/a	n/a</a:t>
            </a:r>
          </a:p>
        </p:txBody>
      </p:sp>
      <p:sp>
        <p:nvSpPr>
          <p:cNvPr id="286" name="Letko Brosseau 56 7.2 10.04 9.57 0.47 -17.45 -1.05 -16.40 -10.87 3.80 -14.67 n/a n/a n/a n/a n/a n/a"/>
          <p:cNvSpPr/>
          <p:nvPr/>
        </p:nvSpPr>
        <p:spPr>
          <a:xfrm>
            <a:off x="3804262" y="2724150"/>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24400" algn="l"/>
                <a:tab pos="5664200" algn="l"/>
                <a:tab pos="6489700" algn="l"/>
                <a:tab pos="7175500" algn="l"/>
                <a:tab pos="7975600" algn="l"/>
                <a:tab pos="8737600" algn="l"/>
                <a:tab pos="9613900" algn="l"/>
                <a:tab pos="10604500" algn="l"/>
                <a:tab pos="113538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Letko Brosseau	</a:t>
            </a:r>
            <a:r>
              <a:rPr sz="1400">
                <a:latin typeface="Times New Roman"/>
                <a:ea typeface="Times New Roman"/>
                <a:cs typeface="Times New Roman"/>
                <a:sym typeface="Times New Roman"/>
              </a:rPr>
              <a:t>56	7.2	10.04	9.57	0.47	-17.45	-1.05	-16.40	-10.87	3.80	-14.67	n/a	n/a	n/a	n/a	n/a	n/a</a:t>
            </a:r>
          </a:p>
        </p:txBody>
      </p:sp>
      <p:sp>
        <p:nvSpPr>
          <p:cNvPr id="287" name="Total CDN Equity 80 10.2 10.16 9.57 0.59 -12.65 -1.05 -11.60 -6.95 3.80 -10.75 0.67 6.34 -5.67 2.46 6.81 -4.35"/>
          <p:cNvSpPr/>
          <p:nvPr/>
        </p:nvSpPr>
        <p:spPr>
          <a:xfrm>
            <a:off x="3809641" y="3084531"/>
            <a:ext cx="16619937"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65500" algn="l"/>
                <a:tab pos="3962400" algn="l"/>
                <a:tab pos="4711700" algn="l"/>
                <a:tab pos="5664200" algn="l"/>
                <a:tab pos="6489700" algn="l"/>
                <a:tab pos="7162800" algn="l"/>
                <a:tab pos="7975600" algn="l"/>
                <a:tab pos="8737600" algn="l"/>
                <a:tab pos="9664700" algn="l"/>
                <a:tab pos="10591800" algn="l"/>
                <a:tab pos="11341100" algn="l"/>
                <a:tab pos="12179300" algn="l"/>
                <a:tab pos="12941300" algn="l"/>
                <a:tab pos="13665200" algn="l"/>
                <a:tab pos="14528800" algn="l"/>
                <a:tab pos="15354300" algn="l"/>
                <a:tab pos="160782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CDN Equity	</a:t>
            </a:r>
            <a:r>
              <a:rPr sz="1400">
                <a:latin typeface="Times New Roman"/>
                <a:ea typeface="Times New Roman"/>
                <a:cs typeface="Times New Roman"/>
                <a:sym typeface="Times New Roman"/>
              </a:rPr>
              <a:t>80	10.2	10.16	9.57	0.59	-12.65	-1.05	-11.60	-6.95	3.80	-10.75	0.67	6.34	-5.67	2.46	6.81	-4.35</a:t>
            </a:r>
          </a:p>
        </p:txBody>
      </p:sp>
      <p:sp>
        <p:nvSpPr>
          <p:cNvPr id="288" name="U.S. Large Cap Equity Fund 91 11.6 10.20 8.86 1.34 15.02 10.27 4.75 25.19 19.56 5.63 15.01 14.74 0.27 13.77 14.14 -0.37"/>
          <p:cNvSpPr/>
          <p:nvPr/>
        </p:nvSpPr>
        <p:spPr>
          <a:xfrm>
            <a:off x="3804262" y="3442222"/>
            <a:ext cx="16496943"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3962400" algn="l"/>
                <a:tab pos="4724400" algn="l"/>
                <a:tab pos="5664200" algn="l"/>
                <a:tab pos="6489700" algn="l"/>
                <a:tab pos="7200900" algn="l"/>
                <a:tab pos="7962900" algn="l"/>
                <a:tab pos="8813800" algn="l"/>
                <a:tab pos="9652000" algn="l"/>
                <a:tab pos="10553700" algn="l"/>
                <a:tab pos="11430000" algn="l"/>
                <a:tab pos="12141200" algn="l"/>
                <a:tab pos="12890500" algn="l"/>
                <a:tab pos="13703300" algn="l"/>
                <a:tab pos="14478000" algn="l"/>
                <a:tab pos="15316200" algn="l"/>
                <a:tab pos="160909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U.S. Large Cap Equity Fund	</a:t>
            </a:r>
            <a:r>
              <a:rPr sz="1400">
                <a:latin typeface="Times New Roman"/>
                <a:ea typeface="Times New Roman"/>
                <a:cs typeface="Times New Roman"/>
                <a:sym typeface="Times New Roman"/>
              </a:rPr>
              <a:t>91	11.6	10.20	8.86	1.34	15.02	10.27	4.75	25.19	19.56	5.63	15.01	14.74	0.27	13.77	14.14	-0.37</a:t>
            </a:r>
          </a:p>
        </p:txBody>
      </p:sp>
      <p:sp>
        <p:nvSpPr>
          <p:cNvPr id="289" name="U.S. Low Volatility Dividend Fund 18 2.3 1.84 -2.03 3.87 -3.44 -19.19 15.75 0.60 -18.25 18.85 n/a n/a n/a n/a n/a n/a"/>
          <p:cNvSpPr/>
          <p:nvPr/>
        </p:nvSpPr>
        <p:spPr>
          <a:xfrm>
            <a:off x="3804262" y="3689648"/>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38800" algn="l"/>
                <a:tab pos="6489700" algn="l"/>
                <a:tab pos="7226300" algn="l"/>
                <a:tab pos="7924800" algn="l"/>
                <a:tab pos="8775700" algn="l"/>
                <a:tab pos="9702800" algn="l"/>
                <a:tab pos="10515600" algn="l"/>
                <a:tab pos="113792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U.S. Low Volatility Dividend Fund	</a:t>
            </a:r>
            <a:r>
              <a:rPr sz="1400">
                <a:latin typeface="Times New Roman"/>
                <a:ea typeface="Times New Roman"/>
                <a:cs typeface="Times New Roman"/>
                <a:sym typeface="Times New Roman"/>
              </a:rPr>
              <a:t>18	2.3	1.84	-2.03	3.87	-3.44	-19.19	15.75	0.60	-18.25	18.85	n/a	n/a	n/a	n/a	n/a	n/a</a:t>
            </a:r>
          </a:p>
        </p:txBody>
      </p:sp>
      <p:sp>
        <p:nvSpPr>
          <p:cNvPr id="290" name="U.S. Midcap Equity Fund 13 1.7 5.03 5.03 0.00 -0.26 -0.04 -0.22 n/a n/a n/a n/a n/a n/a n/a n/a n/a"/>
          <p:cNvSpPr/>
          <p:nvPr/>
        </p:nvSpPr>
        <p:spPr>
          <a:xfrm>
            <a:off x="3804262" y="3937074"/>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64200" algn="l"/>
                <a:tab pos="6489700" algn="l"/>
                <a:tab pos="7226300" algn="l"/>
                <a:tab pos="7975600" algn="l"/>
                <a:tab pos="87884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U.S. Midcap Equity Fund	</a:t>
            </a:r>
            <a:r>
              <a:rPr sz="1400">
                <a:latin typeface="Times New Roman"/>
                <a:ea typeface="Times New Roman"/>
                <a:cs typeface="Times New Roman"/>
                <a:sym typeface="Times New Roman"/>
              </a:rPr>
              <a:t>13	1.7	5.03	5.03	0.00	-0.26	-0.04	-0.22	n/a	n/a	n/a	n/a	n/a	n/a	n/a	n/a	n/a</a:t>
            </a:r>
          </a:p>
        </p:txBody>
      </p:sp>
      <p:sp>
        <p:nvSpPr>
          <p:cNvPr id="291" name="U.S. ETF Equity Fund 24 3.1 8.80 8.80 0.00 10.25 10.17 0.08 19.52 19.45 0.07 n/a n/a n/a n/a n/a n/a"/>
          <p:cNvSpPr/>
          <p:nvPr/>
        </p:nvSpPr>
        <p:spPr>
          <a:xfrm>
            <a:off x="3804262" y="4185173"/>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64200" algn="l"/>
                <a:tab pos="6489700" algn="l"/>
                <a:tab pos="7200900" algn="l"/>
                <a:tab pos="7962900" algn="l"/>
                <a:tab pos="8813800" algn="l"/>
                <a:tab pos="9652000" algn="l"/>
                <a:tab pos="105537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U.S. ETF Equity Fund	</a:t>
            </a:r>
            <a:r>
              <a:rPr sz="1400">
                <a:latin typeface="Times New Roman"/>
                <a:ea typeface="Times New Roman"/>
                <a:cs typeface="Times New Roman"/>
                <a:sym typeface="Times New Roman"/>
              </a:rPr>
              <a:t>24	3.1	8.80	8.80	0.00	10.25	10.17	0.08	19.52	19.45	0.07	n/a	n/a	n/a	n/a	n/a	n/a</a:t>
            </a:r>
          </a:p>
        </p:txBody>
      </p:sp>
      <p:sp>
        <p:nvSpPr>
          <p:cNvPr id="292" name="Total U.S. Equity 146 18.7 8.40 7.34 1.06 10.11 5.94 4.17 18.80 13.88 4.92 13.20 13.39 -0.19 12.33 13.06 -0.73"/>
          <p:cNvSpPr/>
          <p:nvPr/>
        </p:nvSpPr>
        <p:spPr>
          <a:xfrm>
            <a:off x="3809641" y="4545554"/>
            <a:ext cx="16545307"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14700" algn="l"/>
                <a:tab pos="3962400" algn="l"/>
                <a:tab pos="4762500" algn="l"/>
                <a:tab pos="5664200" algn="l"/>
                <a:tab pos="6489700" algn="l"/>
                <a:tab pos="7200900" algn="l"/>
                <a:tab pos="8001000" algn="l"/>
                <a:tab pos="8813800" algn="l"/>
                <a:tab pos="9639300" algn="l"/>
                <a:tab pos="10541000" algn="l"/>
                <a:tab pos="11430000" algn="l"/>
                <a:tab pos="12128500" algn="l"/>
                <a:tab pos="12890500" algn="l"/>
                <a:tab pos="13665200" algn="l"/>
                <a:tab pos="14478000" algn="l"/>
                <a:tab pos="15303500" algn="l"/>
                <a:tab pos="160782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U.S. Equity	</a:t>
            </a:r>
            <a:r>
              <a:rPr sz="1400">
                <a:latin typeface="Times New Roman"/>
                <a:ea typeface="Times New Roman"/>
                <a:cs typeface="Times New Roman"/>
                <a:sym typeface="Times New Roman"/>
              </a:rPr>
              <a:t>146	18.7	8.40	7.34	1.06	10.11	5.94	4.17	18.80	13.88	4.92	13.20	13.39	-0.19	12.33	13.06	-0.73</a:t>
            </a:r>
          </a:p>
        </p:txBody>
      </p:sp>
      <p:sp>
        <p:nvSpPr>
          <p:cNvPr id="293" name="International Equity Fund 32 4.1 4.94 5.33 -0.39 -4.91 -3.86 -1.05 3.56 4.65 -1.09 5.24 5.81 -0.57 4.22 4.90 -0.68"/>
          <p:cNvSpPr/>
          <p:nvPr/>
        </p:nvSpPr>
        <p:spPr>
          <a:xfrm>
            <a:off x="3804262" y="4903245"/>
            <a:ext cx="16490421"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64200" algn="l"/>
                <a:tab pos="6464300" algn="l"/>
                <a:tab pos="7226300" algn="l"/>
                <a:tab pos="7975600" algn="l"/>
                <a:tab pos="8788400" algn="l"/>
                <a:tab pos="9702800" algn="l"/>
                <a:tab pos="10604500" algn="l"/>
                <a:tab pos="11404600" algn="l"/>
                <a:tab pos="12192000" algn="l"/>
                <a:tab pos="12941300" algn="l"/>
                <a:tab pos="13665200" algn="l"/>
                <a:tab pos="14528800" algn="l"/>
                <a:tab pos="15354300" algn="l"/>
                <a:tab pos="160909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International Equity Fund	</a:t>
            </a:r>
            <a:r>
              <a:rPr sz="1400">
                <a:latin typeface="Times New Roman"/>
                <a:ea typeface="Times New Roman"/>
                <a:cs typeface="Times New Roman"/>
                <a:sym typeface="Times New Roman"/>
              </a:rPr>
              <a:t>32	4.1	4.94	5.33	-0.39	-4.91	-3.86	-1.05	3.56	4.65	-1.09	5.24	5.81	-0.57	4.22	4.90	-0.68</a:t>
            </a:r>
          </a:p>
        </p:txBody>
      </p:sp>
      <p:sp>
        <p:nvSpPr>
          <p:cNvPr id="294" name="Mackenzie Investments Asia Limited 43 5.5 14.47 12.00 2.47 7.72 4.91 2.81 21.96 15.13 6.83 12.84 8.92 3.92 11.82 9.36 2.46"/>
          <p:cNvSpPr/>
          <p:nvPr/>
        </p:nvSpPr>
        <p:spPr>
          <a:xfrm>
            <a:off x="3804262" y="5150672"/>
            <a:ext cx="16461015"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24400" algn="l"/>
                <a:tab pos="5626100" algn="l"/>
                <a:tab pos="6489700" algn="l"/>
                <a:tab pos="7251700" algn="l"/>
                <a:tab pos="8001000" algn="l"/>
                <a:tab pos="8813800" algn="l"/>
                <a:tab pos="9652000" algn="l"/>
                <a:tab pos="10553700" algn="l"/>
                <a:tab pos="11430000" algn="l"/>
                <a:tab pos="12141200" algn="l"/>
                <a:tab pos="12941300" algn="l"/>
                <a:tab pos="13703300" algn="l"/>
                <a:tab pos="14478000" algn="l"/>
                <a:tab pos="15354300" algn="l"/>
                <a:tab pos="161163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Mackenzie Investments Asia Limited	</a:t>
            </a:r>
            <a:r>
              <a:rPr sz="1400">
                <a:latin typeface="Times New Roman"/>
                <a:ea typeface="Times New Roman"/>
                <a:cs typeface="Times New Roman"/>
                <a:sym typeface="Times New Roman"/>
              </a:rPr>
              <a:t>43	5.5	14.47	12.00	2.47	7.72	4.91	2.81	21.96	15.13	6.83	12.84	8.92	3.92	11.82	9.36	2.46</a:t>
            </a:r>
          </a:p>
        </p:txBody>
      </p:sp>
      <p:sp>
        <p:nvSpPr>
          <p:cNvPr id="295" name="Somerset 26 3.4 14.92 12.68 2.24 -2.33 0.93 -3.26 8.53 12.26 -3.73 7.34 7.69 -0.35 8.45 8.35 0.10"/>
          <p:cNvSpPr/>
          <p:nvPr/>
        </p:nvSpPr>
        <p:spPr>
          <a:xfrm>
            <a:off x="3804262" y="5395408"/>
            <a:ext cx="16461015"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24400" algn="l"/>
                <a:tab pos="5626100" algn="l"/>
                <a:tab pos="6489700" algn="l"/>
                <a:tab pos="7226300" algn="l"/>
                <a:tab pos="8001000" algn="l"/>
                <a:tab pos="8788400" algn="l"/>
                <a:tab pos="9702800" algn="l"/>
                <a:tab pos="10553700" algn="l"/>
                <a:tab pos="11404600" algn="l"/>
                <a:tab pos="12192000" algn="l"/>
                <a:tab pos="12941300" algn="l"/>
                <a:tab pos="13665200" algn="l"/>
                <a:tab pos="14528800" algn="l"/>
                <a:tab pos="15354300" algn="l"/>
                <a:tab pos="161163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Somerset	</a:t>
            </a:r>
            <a:r>
              <a:rPr sz="1400">
                <a:latin typeface="Times New Roman"/>
                <a:ea typeface="Times New Roman"/>
                <a:cs typeface="Times New Roman"/>
                <a:sym typeface="Times New Roman"/>
              </a:rPr>
              <a:t>26	3.4	14.92	12.68	2.24	-2.33	0.93	-3.26	8.53	12.26	-3.73	7.34	7.69	-0.35	8.45	8.35	0.10</a:t>
            </a:r>
          </a:p>
        </p:txBody>
      </p:sp>
      <p:sp>
        <p:nvSpPr>
          <p:cNvPr id="296" name="Marathon M-L 57 7.3 5.53 4.88 0.65 -5.00 -4.16 -0.84 5.13 4.07 1.06 5.52 5.78 -0.26 4.27 4.42 -0.15"/>
          <p:cNvSpPr/>
          <p:nvPr/>
        </p:nvSpPr>
        <p:spPr>
          <a:xfrm>
            <a:off x="3804262" y="5637455"/>
            <a:ext cx="16490421"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62500" algn="l"/>
                <a:tab pos="5664200" algn="l"/>
                <a:tab pos="6489700" algn="l"/>
                <a:tab pos="7226300" algn="l"/>
                <a:tab pos="7975600" algn="l"/>
                <a:tab pos="8788400" algn="l"/>
                <a:tab pos="9702800" algn="l"/>
                <a:tab pos="10604500" algn="l"/>
                <a:tab pos="11430000" algn="l"/>
                <a:tab pos="12192000" algn="l"/>
                <a:tab pos="12941300" algn="l"/>
                <a:tab pos="13665200" algn="l"/>
                <a:tab pos="14528800" algn="l"/>
                <a:tab pos="15354300" algn="l"/>
                <a:tab pos="160909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Marathon M-L	</a:t>
            </a:r>
            <a:r>
              <a:rPr sz="1400">
                <a:latin typeface="Times New Roman"/>
                <a:ea typeface="Times New Roman"/>
                <a:cs typeface="Times New Roman"/>
                <a:sym typeface="Times New Roman"/>
              </a:rPr>
              <a:t>57	7.3	5.53	4.88	0.65	-5.00	-4.16	-0.84	5.13	4.07	1.06	5.52	5.78	-0.26	4.27	4.42	-0.15</a:t>
            </a:r>
          </a:p>
        </p:txBody>
      </p:sp>
      <p:sp>
        <p:nvSpPr>
          <p:cNvPr id="297" name="Total N.N.A. Equity 158 20.2 9.10 7.31 1.79 -1.48 -2.30 0.82 9.32 6.94 2.38 7.48 6.83 0.65 6.64 5.77 0.87"/>
          <p:cNvSpPr/>
          <p:nvPr/>
        </p:nvSpPr>
        <p:spPr>
          <a:xfrm>
            <a:off x="3809641" y="5911775"/>
            <a:ext cx="16541362"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14700" algn="l"/>
                <a:tab pos="3962400" algn="l"/>
                <a:tab pos="4762500" algn="l"/>
                <a:tab pos="5664200" algn="l"/>
                <a:tab pos="6489700" algn="l"/>
                <a:tab pos="7213600" algn="l"/>
                <a:tab pos="7975600" algn="l"/>
                <a:tab pos="8813800" algn="l"/>
                <a:tab pos="9690100" algn="l"/>
                <a:tab pos="10591800" algn="l"/>
                <a:tab pos="11430000" algn="l"/>
                <a:tab pos="12179300" algn="l"/>
                <a:tab pos="12941300" algn="l"/>
                <a:tab pos="13690600" algn="l"/>
                <a:tab pos="14528800" algn="l"/>
                <a:tab pos="15354300" algn="l"/>
                <a:tab pos="161163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N.N.A. Equity	</a:t>
            </a:r>
            <a:r>
              <a:rPr sz="1400">
                <a:latin typeface="Times New Roman"/>
                <a:ea typeface="Times New Roman"/>
                <a:cs typeface="Times New Roman"/>
                <a:sym typeface="Times New Roman"/>
              </a:rPr>
              <a:t>158	20.2	9.10	7.31	1.79	-1.48	-2.30	0.82	9.32	6.94	2.38	7.48	6.83	0.65	6.64	5.77	0.87</a:t>
            </a:r>
          </a:p>
        </p:txBody>
      </p:sp>
      <p:sp>
        <p:nvSpPr>
          <p:cNvPr id="298" name="Brookfield SREP 4 0.5 -4.71 -1.04 -3.67 -2.89 -1.57 -1.32 6.57 1.65 4.92 n/a n/a n/a n/a n/a n/a"/>
          <p:cNvSpPr/>
          <p:nvPr/>
        </p:nvSpPr>
        <p:spPr>
          <a:xfrm>
            <a:off x="3804262" y="6269466"/>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38800" algn="l"/>
                <a:tab pos="6464300" algn="l"/>
                <a:tab pos="7226300" algn="l"/>
                <a:tab pos="7975600" algn="l"/>
                <a:tab pos="8788400" algn="l"/>
                <a:tab pos="97028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Brookfield SREP	</a:t>
            </a:r>
            <a:r>
              <a:rPr sz="1400">
                <a:latin typeface="Times New Roman"/>
                <a:ea typeface="Times New Roman"/>
                <a:cs typeface="Times New Roman"/>
                <a:sym typeface="Times New Roman"/>
              </a:rPr>
              <a:t>4	0.5	-4.71	-1.04	-3.67	-2.89	-1.57	-1.32	6.57	1.65	4.92	n/a	n/a	n/a	n/a	n/a	n/a</a:t>
            </a:r>
          </a:p>
        </p:txBody>
      </p:sp>
      <p:sp>
        <p:nvSpPr>
          <p:cNvPr id="299" name="Keystone Real Estate Fund 98 12.6 0.41 -1.04 1.45 0.73 -1.57 2.30 7.73 1.65 6.08 9.04 6.35 2.69 9.24 6.25 2.99"/>
          <p:cNvSpPr/>
          <p:nvPr/>
        </p:nvSpPr>
        <p:spPr>
          <a:xfrm>
            <a:off x="3804262" y="6516892"/>
            <a:ext cx="16461015"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3962400" algn="l"/>
                <a:tab pos="4762500" algn="l"/>
                <a:tab pos="5638800" algn="l"/>
                <a:tab pos="6489700" algn="l"/>
                <a:tab pos="7251700" algn="l"/>
                <a:tab pos="7975600" algn="l"/>
                <a:tab pos="8813800" algn="l"/>
                <a:tab pos="9702800" algn="l"/>
                <a:tab pos="10604500" algn="l"/>
                <a:tab pos="11430000" algn="l"/>
                <a:tab pos="12192000" algn="l"/>
                <a:tab pos="12941300" algn="l"/>
                <a:tab pos="13703300" algn="l"/>
                <a:tab pos="14528800" algn="l"/>
                <a:tab pos="15354300" algn="l"/>
                <a:tab pos="161163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Keystone Real Estate Fund	</a:t>
            </a:r>
            <a:r>
              <a:rPr sz="1400">
                <a:latin typeface="Times New Roman"/>
                <a:ea typeface="Times New Roman"/>
                <a:cs typeface="Times New Roman"/>
                <a:sym typeface="Times New Roman"/>
              </a:rPr>
              <a:t>98	12.6	0.41	-1.04	1.45	0.73	-1.57	2.30	7.73	1.65	6.08	9.04	6.35	2.69	9.24	6.25	2.99</a:t>
            </a:r>
          </a:p>
        </p:txBody>
      </p:sp>
      <p:sp>
        <p:nvSpPr>
          <p:cNvPr id="300" name="Total Real Estate 102 13.0 0.21 -1.04 1.25 0.57 -1.57 2.14 7.60 1.65 5.95 8.99 6.35 2.64 9.19 6.25 2.94"/>
          <p:cNvSpPr/>
          <p:nvPr/>
        </p:nvSpPr>
        <p:spPr>
          <a:xfrm>
            <a:off x="3809641" y="6791212"/>
            <a:ext cx="16495824"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14700" algn="l"/>
                <a:tab pos="3962400" algn="l"/>
                <a:tab pos="4762500" algn="l"/>
                <a:tab pos="5638800" algn="l"/>
                <a:tab pos="6489700" algn="l"/>
                <a:tab pos="7239000" algn="l"/>
                <a:tab pos="7975600" algn="l"/>
                <a:tab pos="8813800" algn="l"/>
                <a:tab pos="9690100" algn="l"/>
                <a:tab pos="10591800" algn="l"/>
                <a:tab pos="11430000" algn="l"/>
                <a:tab pos="12179300" algn="l"/>
                <a:tab pos="12941300" algn="l"/>
                <a:tab pos="13690600" algn="l"/>
                <a:tab pos="14528800" algn="l"/>
                <a:tab pos="15354300" algn="l"/>
                <a:tab pos="161163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Real Estate	</a:t>
            </a:r>
            <a:r>
              <a:rPr sz="1400">
                <a:latin typeface="Times New Roman"/>
                <a:ea typeface="Times New Roman"/>
                <a:cs typeface="Times New Roman"/>
                <a:sym typeface="Times New Roman"/>
              </a:rPr>
              <a:t>102	13.0	0.21	-1.04	1.25	0.57	-1.57	2.14	7.60	1.65	5.95	8.99	6.35	2.64	9.19	6.25	2.94</a:t>
            </a:r>
          </a:p>
        </p:txBody>
      </p:sp>
      <p:sp>
        <p:nvSpPr>
          <p:cNvPr id="301" name="Antares Capital 12 1.5 -0.27 2.04 -2.31 12.17 3.91 8.26 11.22 5.31 5.91 n/a n/a n/a n/a n/a n/a"/>
          <p:cNvSpPr/>
          <p:nvPr/>
        </p:nvSpPr>
        <p:spPr>
          <a:xfrm>
            <a:off x="3804262" y="7149352"/>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37100" algn="l"/>
                <a:tab pos="5664200" algn="l"/>
                <a:tab pos="6464300" algn="l"/>
                <a:tab pos="7200900" algn="l"/>
                <a:tab pos="8001000" algn="l"/>
                <a:tab pos="8813800" algn="l"/>
                <a:tab pos="96520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Antares Capital	</a:t>
            </a:r>
            <a:r>
              <a:rPr sz="1400">
                <a:latin typeface="Times New Roman"/>
                <a:ea typeface="Times New Roman"/>
                <a:cs typeface="Times New Roman"/>
                <a:sym typeface="Times New Roman"/>
              </a:rPr>
              <a:t>12	1.5	-0.27	2.04	-2.31	12.17	3.91	8.26	11.22	5.31	5.91	n/a	n/a	n/a	n/a	n/a	n/a</a:t>
            </a:r>
          </a:p>
        </p:txBody>
      </p:sp>
      <p:sp>
        <p:nvSpPr>
          <p:cNvPr id="302" name="Brookfield REFF 5 0.6 2.00 2.04 -0.04 4.14 3.91 0.23 8.11 5.31 2.80 n/a n/a n/a n/a n/a n/a"/>
          <p:cNvSpPr/>
          <p:nvPr/>
        </p:nvSpPr>
        <p:spPr>
          <a:xfrm>
            <a:off x="3804262" y="7388710"/>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64300" algn="l"/>
                <a:tab pos="7251700" algn="l"/>
                <a:tab pos="8001000" algn="l"/>
                <a:tab pos="8813800" algn="l"/>
                <a:tab pos="97028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Brookfield REFF	</a:t>
            </a:r>
            <a:r>
              <a:rPr sz="1400">
                <a:latin typeface="Times New Roman"/>
                <a:ea typeface="Times New Roman"/>
                <a:cs typeface="Times New Roman"/>
                <a:sym typeface="Times New Roman"/>
              </a:rPr>
              <a:t>5	0.6	2.00	2.04	-0.04	4.14	3.91	0.23	8.11	5.31	2.80	n/a	n/a	n/a	n/a	n/a	n/a</a:t>
            </a:r>
          </a:p>
        </p:txBody>
      </p:sp>
      <p:sp>
        <p:nvSpPr>
          <p:cNvPr id="303" name="Carlyle Credit Opportunities Fund 2 0.2 -6.72 2.04 -8.76 -3.60 3.91 -7.40 n/a n/a n/a n/a n/a n/a n/a n/a n/a"/>
          <p:cNvSpPr/>
          <p:nvPr/>
        </p:nvSpPr>
        <p:spPr>
          <a:xfrm>
            <a:off x="3804262" y="7636136"/>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26300" algn="l"/>
                <a:tab pos="8001000" algn="l"/>
                <a:tab pos="87884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Carlyle Credit Opportunities Fund	</a:t>
            </a:r>
            <a:r>
              <a:rPr sz="1400">
                <a:latin typeface="Times New Roman"/>
                <a:ea typeface="Times New Roman"/>
                <a:cs typeface="Times New Roman"/>
                <a:sym typeface="Times New Roman"/>
              </a:rPr>
              <a:t>2	0.2	-6.72	2.04	-8.76	-3.60	3.91	-7.40	n/a	n/a	n/a	n/a	n/a	n/a	n/a	n/a	n/a</a:t>
            </a:r>
          </a:p>
        </p:txBody>
      </p:sp>
      <p:sp>
        <p:nvSpPr>
          <p:cNvPr id="304" name="Grosvenor True North II 3 0.4 16.83 2.04 14.79 10.56 3.91 6.65 15.19 5.31 9.88 n/a n/a n/a n/a n/a n/a"/>
          <p:cNvSpPr/>
          <p:nvPr/>
        </p:nvSpPr>
        <p:spPr>
          <a:xfrm>
            <a:off x="3804262" y="7883562"/>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24400" algn="l"/>
                <a:tab pos="5664200" algn="l"/>
                <a:tab pos="6451600" algn="l"/>
                <a:tab pos="7200900" algn="l"/>
                <a:tab pos="8001000" algn="l"/>
                <a:tab pos="8813800" algn="l"/>
                <a:tab pos="96520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Grosvenor True North II	</a:t>
            </a:r>
            <a:r>
              <a:rPr sz="1400">
                <a:latin typeface="Times New Roman"/>
                <a:ea typeface="Times New Roman"/>
                <a:cs typeface="Times New Roman"/>
                <a:sym typeface="Times New Roman"/>
              </a:rPr>
              <a:t>3	0.4	16.83	2.04	14.79	10.56	3.91	6.65	15.19	5.31	9.88	n/a	n/a	n/a	n/a	n/a	n/a</a:t>
            </a:r>
          </a:p>
        </p:txBody>
      </p:sp>
      <p:sp>
        <p:nvSpPr>
          <p:cNvPr id="305" name="Northleaf Private Credit I 6 0.8 -0.06 2.04 -2.10 1.88 3.91 -2.03 6.14 5.31 0.83 n/a n/a n/a n/a n/a n/a"/>
          <p:cNvSpPr/>
          <p:nvPr/>
        </p:nvSpPr>
        <p:spPr>
          <a:xfrm>
            <a:off x="3804262" y="8128298"/>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51700" algn="l"/>
                <a:tab pos="8001000" algn="l"/>
                <a:tab pos="8788400" algn="l"/>
                <a:tab pos="97028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Northleaf Private Credit I	</a:t>
            </a:r>
            <a:r>
              <a:rPr sz="1400">
                <a:latin typeface="Times New Roman"/>
                <a:ea typeface="Times New Roman"/>
                <a:cs typeface="Times New Roman"/>
                <a:sym typeface="Times New Roman"/>
              </a:rPr>
              <a:t>6	0.8	-0.06	2.04	-2.10	1.88	3.91	-2.03	6.14	5.31	0.83	n/a	n/a	n/a	n/a	n/a	n/a</a:t>
            </a:r>
          </a:p>
        </p:txBody>
      </p:sp>
      <p:sp>
        <p:nvSpPr>
          <p:cNvPr id="306" name="Northleaf Private Credit II 3 0.4 1.99 2.04 -0.05 3.81 3.91 0.01 n/a n/a n/a n/a n/a n/a n/a n/a n/a"/>
          <p:cNvSpPr/>
          <p:nvPr/>
        </p:nvSpPr>
        <p:spPr>
          <a:xfrm>
            <a:off x="3804262" y="8367655"/>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64300" algn="l"/>
                <a:tab pos="7251700" algn="l"/>
                <a:tab pos="8001000" algn="l"/>
                <a:tab pos="88138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Northleaf Private Credit II	</a:t>
            </a:r>
            <a:r>
              <a:rPr sz="1400">
                <a:latin typeface="Times New Roman"/>
                <a:ea typeface="Times New Roman"/>
                <a:cs typeface="Times New Roman"/>
                <a:sym typeface="Times New Roman"/>
              </a:rPr>
              <a:t>3	0.4	1.99	2.04	-0.05	3.81	3.91	0.01	n/a	n/a	n/a	n/a	n/a	n/a	n/a	n/a	n/a</a:t>
            </a:r>
          </a:p>
        </p:txBody>
      </p:sp>
      <p:sp>
        <p:nvSpPr>
          <p:cNvPr id="307" name="Sagard Credit Partner 4 0.5 0.80 2.04 -1.24 1.69 3.91 -2.22 7.46 5.31 2.15 n/a n/a n/a n/a n/a n/a"/>
          <p:cNvSpPr/>
          <p:nvPr/>
        </p:nvSpPr>
        <p:spPr>
          <a:xfrm>
            <a:off x="3804262" y="8617771"/>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64300" algn="l"/>
                <a:tab pos="7251700" algn="l"/>
                <a:tab pos="8001000" algn="l"/>
                <a:tab pos="8788400" algn="l"/>
                <a:tab pos="9702800" algn="l"/>
                <a:tab pos="10604500" algn="l"/>
                <a:tab pos="114300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Sagard Credit Partner	</a:t>
            </a:r>
            <a:r>
              <a:rPr sz="1400">
                <a:latin typeface="Times New Roman"/>
                <a:ea typeface="Times New Roman"/>
                <a:cs typeface="Times New Roman"/>
                <a:sym typeface="Times New Roman"/>
              </a:rPr>
              <a:t>4	0.5	0.80	2.04	-1.24	1.69	3.91	-2.22	7.46	5.31	2.15	n/a	n/a	n/a	n/a	n/a	n/a</a:t>
            </a:r>
          </a:p>
        </p:txBody>
      </p:sp>
      <p:sp>
        <p:nvSpPr>
          <p:cNvPr id="308" name="Total Private Credit 34 4.4 1.28 2.04 -0.76 6.16 3.91 2.25 8.21 5.31 2.90 n/a n/a n/a n/a n/a n/a"/>
          <p:cNvSpPr/>
          <p:nvPr/>
        </p:nvSpPr>
        <p:spPr>
          <a:xfrm>
            <a:off x="3809641" y="8884023"/>
            <a:ext cx="1641827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65500" algn="l"/>
                <a:tab pos="4000500" algn="l"/>
                <a:tab pos="4762500" algn="l"/>
                <a:tab pos="5664200" algn="l"/>
                <a:tab pos="6464300" algn="l"/>
                <a:tab pos="7239000" algn="l"/>
                <a:tab pos="8001000" algn="l"/>
                <a:tab pos="8813800" algn="l"/>
                <a:tab pos="9690100" algn="l"/>
                <a:tab pos="10591800" algn="l"/>
                <a:tab pos="11430000" algn="l"/>
                <a:tab pos="12217400" algn="l"/>
                <a:tab pos="12979400" algn="l"/>
                <a:tab pos="13728700" algn="l"/>
                <a:tab pos="14566900" algn="l"/>
                <a:tab pos="15392400" algn="l"/>
                <a:tab pos="161544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Private Credit	</a:t>
            </a:r>
            <a:r>
              <a:rPr sz="1400">
                <a:latin typeface="Times New Roman"/>
                <a:ea typeface="Times New Roman"/>
                <a:cs typeface="Times New Roman"/>
                <a:sym typeface="Times New Roman"/>
              </a:rPr>
              <a:t>34	4.4	1.28	2.04	-0.76	6.16	3.91	2.25	8.21	5.31	2.90	n/a	n/a	n/a	n/a	n/a	n/a</a:t>
            </a:r>
          </a:p>
        </p:txBody>
      </p:sp>
      <p:sp>
        <p:nvSpPr>
          <p:cNvPr id="309" name="Brookfield Capital Partners 1 0.2 -1.34 0.00 -1.34 4.60 0.00 4.60 n/a n/a n/a n/a n/a n/a n/a n/a n/a"/>
          <p:cNvSpPr/>
          <p:nvPr/>
        </p:nvSpPr>
        <p:spPr>
          <a:xfrm>
            <a:off x="3804262" y="9241714"/>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51700" algn="l"/>
                <a:tab pos="8001000" algn="l"/>
                <a:tab pos="88138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Brookfield Capital Partners	</a:t>
            </a:r>
            <a:r>
              <a:rPr sz="1400">
                <a:latin typeface="Times New Roman"/>
                <a:ea typeface="Times New Roman"/>
                <a:cs typeface="Times New Roman"/>
                <a:sym typeface="Times New Roman"/>
              </a:rPr>
              <a:t>1	0.2	-1.34	0.00	-1.34	4.60	0.00	4.60	n/a	n/a	n/a	n/a	n/a	n/a	n/a	n/a	n/a</a:t>
            </a:r>
          </a:p>
        </p:txBody>
      </p:sp>
      <p:sp>
        <p:nvSpPr>
          <p:cNvPr id="310" name="Brookfield Panther 1 0.1 -0.03 0.00 -0.03 -0.09 0.00 -0.09 -0.53 0.00 -0.53 n/a n/a n/a n/a n/a n/a"/>
          <p:cNvSpPr/>
          <p:nvPr/>
        </p:nvSpPr>
        <p:spPr>
          <a:xfrm>
            <a:off x="3804262" y="9489140"/>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26300" algn="l"/>
                <a:tab pos="8001000" algn="l"/>
                <a:tab pos="8788400" algn="l"/>
                <a:tab pos="9664700" algn="l"/>
                <a:tab pos="10604500" algn="l"/>
                <a:tab pos="114046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Brookfield Panther	</a:t>
            </a:r>
            <a:r>
              <a:rPr sz="1400">
                <a:latin typeface="Times New Roman"/>
                <a:ea typeface="Times New Roman"/>
                <a:cs typeface="Times New Roman"/>
                <a:sym typeface="Times New Roman"/>
              </a:rPr>
              <a:t>1	0.1	-0.03	0.00	-0.03	-0.09	0.00	-0.09	-0.53	0.00	-0.53	n/a	n/a	n/a	n/a	n/a	n/a</a:t>
            </a:r>
          </a:p>
        </p:txBody>
      </p:sp>
      <p:sp>
        <p:nvSpPr>
          <p:cNvPr id="311" name="Total Private Equity 2 0.3 -28.91 0.67 -29.58 -27.13 1.48 -28.61 -80.68 2.63 -83.31 -44.79 7.18 -51.97 -42.08 7.48 -49.56"/>
          <p:cNvSpPr/>
          <p:nvPr/>
        </p:nvSpPr>
        <p:spPr>
          <a:xfrm>
            <a:off x="3809641" y="9763461"/>
            <a:ext cx="16634618"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416300" algn="l"/>
                <a:tab pos="4000500" algn="l"/>
                <a:tab pos="4686300" algn="l"/>
                <a:tab pos="5664200" algn="l"/>
                <a:tab pos="6413500" algn="l"/>
                <a:tab pos="7162800" algn="l"/>
                <a:tab pos="8001000" algn="l"/>
                <a:tab pos="8737600" algn="l"/>
                <a:tab pos="9613900" algn="l"/>
                <a:tab pos="10591800" algn="l"/>
                <a:tab pos="11341100" algn="l"/>
                <a:tab pos="12103100" algn="l"/>
                <a:tab pos="12941300" algn="l"/>
                <a:tab pos="13614400" algn="l"/>
                <a:tab pos="14439900" algn="l"/>
                <a:tab pos="15354300" algn="l"/>
                <a:tab pos="160274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Private Equity	</a:t>
            </a:r>
            <a:r>
              <a:rPr sz="1400">
                <a:latin typeface="Times New Roman"/>
                <a:ea typeface="Times New Roman"/>
                <a:cs typeface="Times New Roman"/>
                <a:sym typeface="Times New Roman"/>
              </a:rPr>
              <a:t>2	0.3	-28.91	0.67	-29.58	-27.13	1.48	-28.61	-80.68	2.63	-83.31	-44.79	7.18	-51.97	-42.08	7.48	-49.56</a:t>
            </a:r>
          </a:p>
        </p:txBody>
      </p:sp>
      <p:sp>
        <p:nvSpPr>
          <p:cNvPr id="312" name="Borealis 27 3.5 -0.16 2.04 -2.20 2.88 3.91 -1.03 7.61 5.31 2.30 10.70 6.83 3.87 10.56 6.67 3.89"/>
          <p:cNvSpPr/>
          <p:nvPr/>
        </p:nvSpPr>
        <p:spPr>
          <a:xfrm>
            <a:off x="3804262" y="10121152"/>
            <a:ext cx="16461015"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378200" algn="l"/>
                <a:tab pos="4013200" algn="l"/>
                <a:tab pos="4737100" algn="l"/>
                <a:tab pos="5664200" algn="l"/>
                <a:tab pos="6464300" algn="l"/>
                <a:tab pos="7251700" algn="l"/>
                <a:tab pos="8001000" algn="l"/>
                <a:tab pos="8788400" algn="l"/>
                <a:tab pos="9702800" algn="l"/>
                <a:tab pos="10604500" algn="l"/>
                <a:tab pos="11430000" algn="l"/>
                <a:tab pos="12141200" algn="l"/>
                <a:tab pos="12941300" algn="l"/>
                <a:tab pos="13703300" algn="l"/>
                <a:tab pos="14478000" algn="l"/>
                <a:tab pos="15354300" algn="l"/>
                <a:tab pos="161163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Borealis	</a:t>
            </a:r>
            <a:r>
              <a:rPr sz="1400">
                <a:latin typeface="Times New Roman"/>
                <a:ea typeface="Times New Roman"/>
                <a:cs typeface="Times New Roman"/>
                <a:sym typeface="Times New Roman"/>
              </a:rPr>
              <a:t>27	3.5	-0.16	2.04	-2.20	2.88	3.91	-1.03	7.61	5.31	2.30	10.70	6.83	3.87	10.56	6.67	3.89</a:t>
            </a:r>
          </a:p>
        </p:txBody>
      </p:sp>
      <p:sp>
        <p:nvSpPr>
          <p:cNvPr id="313" name="Brookfield Infrastructure III 5 0.6 -4.91 2.04 -6.95 -1.14 3.91 -5.05 8.86 5.31 3.55 13.23 6.83 7.33 n/a n/a n/a"/>
          <p:cNvSpPr/>
          <p:nvPr/>
        </p:nvSpPr>
        <p:spPr>
          <a:xfrm>
            <a:off x="3804262" y="10361183"/>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26300" algn="l"/>
                <a:tab pos="8001000" algn="l"/>
                <a:tab pos="8788400" algn="l"/>
                <a:tab pos="9702800" algn="l"/>
                <a:tab pos="10604500" algn="l"/>
                <a:tab pos="11430000" algn="l"/>
                <a:tab pos="12141200" algn="l"/>
                <a:tab pos="12941300" algn="l"/>
                <a:tab pos="137033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Brookfield Infrastructure III	</a:t>
            </a:r>
            <a:r>
              <a:rPr sz="1400">
                <a:latin typeface="Times New Roman"/>
                <a:ea typeface="Times New Roman"/>
                <a:cs typeface="Times New Roman"/>
                <a:sym typeface="Times New Roman"/>
              </a:rPr>
              <a:t>5	0.6	-4.91	2.04	-6.95	-1.14	3.91	-5.05	8.86	5.31	3.55	13.23	6.83	7.33	n/a	n/a	n/a</a:t>
            </a:r>
          </a:p>
        </p:txBody>
      </p:sp>
      <p:sp>
        <p:nvSpPr>
          <p:cNvPr id="314" name="InstarAGF - Amport 1 0.1 -8.62 2.04 -10.66 -3.58 3.91 -7.49 2.57 5.31 -2.74 n/a n/a n/a n/a n/a n/a"/>
          <p:cNvSpPr/>
          <p:nvPr/>
        </p:nvSpPr>
        <p:spPr>
          <a:xfrm>
            <a:off x="3804262" y="10600540"/>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13500" algn="l"/>
                <a:tab pos="7226300" algn="l"/>
                <a:tab pos="8001000" algn="l"/>
                <a:tab pos="8788400" algn="l"/>
                <a:tab pos="9702800" algn="l"/>
                <a:tab pos="10604500" algn="l"/>
                <a:tab pos="114046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InstarAGF - Amport	</a:t>
            </a:r>
            <a:r>
              <a:rPr sz="1400">
                <a:latin typeface="Times New Roman"/>
                <a:ea typeface="Times New Roman"/>
                <a:cs typeface="Times New Roman"/>
                <a:sym typeface="Times New Roman"/>
              </a:rPr>
              <a:t>1	0.1	-8.62	2.04	-10.66	-3.58	3.91	-7.49	2.57	5.31	-2.74	n/a	n/a	n/a	n/a	n/a	n/a</a:t>
            </a:r>
          </a:p>
        </p:txBody>
      </p:sp>
      <p:sp>
        <p:nvSpPr>
          <p:cNvPr id="315" name="InstarAGF Essential Infrastructure I 6 0.7 1.68 2.04 -0.36 3.98 3.91 0.07 10.98 5.31 5.67 11.00 6.83 5.10 n/a n/a n/a"/>
          <p:cNvSpPr/>
          <p:nvPr/>
        </p:nvSpPr>
        <p:spPr>
          <a:xfrm>
            <a:off x="3804262" y="10839898"/>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64300" algn="l"/>
                <a:tab pos="7251700" algn="l"/>
                <a:tab pos="8001000" algn="l"/>
                <a:tab pos="8813800" algn="l"/>
                <a:tab pos="9652000" algn="l"/>
                <a:tab pos="10604500" algn="l"/>
                <a:tab pos="11430000" algn="l"/>
                <a:tab pos="12141200" algn="l"/>
                <a:tab pos="12941300" algn="l"/>
                <a:tab pos="137033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InstarAGF Essential Infrastructure I	</a:t>
            </a:r>
            <a:r>
              <a:rPr sz="1400">
                <a:latin typeface="Times New Roman"/>
                <a:ea typeface="Times New Roman"/>
                <a:cs typeface="Times New Roman"/>
                <a:sym typeface="Times New Roman"/>
              </a:rPr>
              <a:t>6	0.7	1.68	2.04	-0.36	3.98	3.91	0.07	10.98	5.31	5.67	11.00	6.83	5.10	n/a	n/a	n/a</a:t>
            </a:r>
          </a:p>
        </p:txBody>
      </p:sp>
      <p:sp>
        <p:nvSpPr>
          <p:cNvPr id="316" name="InstarAGF Essential Infrastructure II 2 0.2 0.06 2.04 -1.98 -1.93 3.91 -5.73 n/a n/a n/a n/a n/a n/a n/a n/a n/a"/>
          <p:cNvSpPr/>
          <p:nvPr/>
        </p:nvSpPr>
        <p:spPr>
          <a:xfrm>
            <a:off x="3804262" y="11079256"/>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64300" algn="l"/>
                <a:tab pos="7226300" algn="l"/>
                <a:tab pos="8001000" algn="l"/>
                <a:tab pos="8788400" algn="l"/>
                <a:tab pos="9740900" algn="l"/>
                <a:tab pos="10642600" algn="l"/>
                <a:tab pos="114681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InstarAGF Essential Infrastructure II	</a:t>
            </a:r>
            <a:r>
              <a:rPr sz="1400">
                <a:latin typeface="Times New Roman"/>
                <a:ea typeface="Times New Roman"/>
                <a:cs typeface="Times New Roman"/>
                <a:sym typeface="Times New Roman"/>
              </a:rPr>
              <a:t>2	0.2	0.06	2.04	-1.98	-1.93	3.91	-5.73	n/a	n/a	n/a	n/a	n/a	n/a	n/a	n/a	n/a</a:t>
            </a:r>
          </a:p>
        </p:txBody>
      </p:sp>
      <p:sp>
        <p:nvSpPr>
          <p:cNvPr id="317" name="InstarAGF Midstream 1 0.1 -0.97 2.04 -3.01 5.25 3.91 1.45 18.83 5.31 13.08 n/a n/a n/a n/a n/a n/a"/>
          <p:cNvSpPr/>
          <p:nvPr/>
        </p:nvSpPr>
        <p:spPr>
          <a:xfrm>
            <a:off x="3804262" y="11318613"/>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51700" algn="l"/>
                <a:tab pos="8001000" algn="l"/>
                <a:tab pos="8813800" algn="l"/>
                <a:tab pos="9652000" algn="l"/>
                <a:tab pos="10604500" algn="l"/>
                <a:tab pos="113792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InstarAGF Midstream	</a:t>
            </a:r>
            <a:r>
              <a:rPr sz="1400">
                <a:latin typeface="Times New Roman"/>
                <a:ea typeface="Times New Roman"/>
                <a:cs typeface="Times New Roman"/>
                <a:sym typeface="Times New Roman"/>
              </a:rPr>
              <a:t>1	0.1	-0.97	2.04	-3.01	5.25	3.91	1.45	18.83	5.31	13.08	n/a	n/a	n/a	n/a	n/a	n/a</a:t>
            </a:r>
          </a:p>
        </p:txBody>
      </p:sp>
      <p:sp>
        <p:nvSpPr>
          <p:cNvPr id="318" name="InstarAGF Project Wrangler 1 0.1 2.19 2.04 0.15 12.97 3.91 9.06 21.42 5.31 15.67 n/a n/a n/a n/a n/a n/a"/>
          <p:cNvSpPr/>
          <p:nvPr/>
        </p:nvSpPr>
        <p:spPr>
          <a:xfrm>
            <a:off x="3804262" y="11557881"/>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89700" algn="l"/>
                <a:tab pos="7200900" algn="l"/>
                <a:tab pos="8001000" algn="l"/>
                <a:tab pos="8813800" algn="l"/>
                <a:tab pos="9652000" algn="l"/>
                <a:tab pos="10604500" algn="l"/>
                <a:tab pos="113792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InstarAGF Project Wrangler	</a:t>
            </a:r>
            <a:r>
              <a:rPr sz="1400">
                <a:latin typeface="Times New Roman"/>
                <a:ea typeface="Times New Roman"/>
                <a:cs typeface="Times New Roman"/>
                <a:sym typeface="Times New Roman"/>
              </a:rPr>
              <a:t>1	0.1	2.19	2.04	0.15	12.97	3.91	9.06	21.42	5.31	15.67	n/a	n/a	n/a	n/a	n/a	n/a</a:t>
            </a:r>
          </a:p>
        </p:txBody>
      </p:sp>
      <p:sp>
        <p:nvSpPr>
          <p:cNvPr id="319" name="Northleaf Infrastructure Capital Partners II 6 0.7 4.92 2.04 2.88 11.04 3.91 7.13 15.95 5.31 10.64 9.05 6.83 3.15 n/a n/a n/a"/>
          <p:cNvSpPr/>
          <p:nvPr/>
        </p:nvSpPr>
        <p:spPr>
          <a:xfrm>
            <a:off x="3804262" y="11797238"/>
            <a:ext cx="16423656"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62500" algn="l"/>
                <a:tab pos="5664200" algn="l"/>
                <a:tab pos="6489700" algn="l"/>
                <a:tab pos="7200900" algn="l"/>
                <a:tab pos="8001000" algn="l"/>
                <a:tab pos="8813800" algn="l"/>
                <a:tab pos="9652000" algn="l"/>
                <a:tab pos="10604500" algn="l"/>
                <a:tab pos="11379200" algn="l"/>
                <a:tab pos="12192000" algn="l"/>
                <a:tab pos="12941300" algn="l"/>
                <a:tab pos="137033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Northleaf Infrastructure Capital Partners II	</a:t>
            </a:r>
            <a:r>
              <a:rPr sz="1400">
                <a:latin typeface="Times New Roman"/>
                <a:ea typeface="Times New Roman"/>
                <a:cs typeface="Times New Roman"/>
                <a:sym typeface="Times New Roman"/>
              </a:rPr>
              <a:t>6	0.7	4.92	2.04	2.88	11.04	3.91	7.13	15.95	5.31	10.64	9.05	6.83	3.15	n/a	n/a	n/a</a:t>
            </a:r>
          </a:p>
        </p:txBody>
      </p:sp>
      <p:sp>
        <p:nvSpPr>
          <p:cNvPr id="320" name="Northleaf NWP 1 0.2 -0.10 2.04 -2.14 17.16 3.91 13.25 21.86 5.31 16.55 n/a n/a n/a n/a n/a n/a"/>
          <p:cNvSpPr/>
          <p:nvPr/>
        </p:nvSpPr>
        <p:spPr>
          <a:xfrm>
            <a:off x="3804262" y="12036596"/>
            <a:ext cx="16423656"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3416300" algn="l"/>
                <a:tab pos="4013200" algn="l"/>
                <a:tab pos="4737100" algn="l"/>
                <a:tab pos="5664200" algn="l"/>
                <a:tab pos="6464300" algn="l"/>
                <a:tab pos="7200900" algn="l"/>
                <a:tab pos="8001000" algn="l"/>
                <a:tab pos="8775700" algn="l"/>
                <a:tab pos="9652000" algn="l"/>
                <a:tab pos="10604500" algn="l"/>
                <a:tab pos="11379200" algn="l"/>
                <a:tab pos="12230100" algn="l"/>
                <a:tab pos="12979400" algn="l"/>
                <a:tab pos="13741400" algn="l"/>
                <a:tab pos="14566900" algn="l"/>
                <a:tab pos="15392400" algn="l"/>
                <a:tab pos="16154400" algn="l"/>
              </a:tabLst>
              <a:defRPr sz="7400">
                <a:solidFill>
                  <a:srgbClr val="000000"/>
                </a:solidFill>
                <a:latin typeface="Gill Sans"/>
                <a:ea typeface="Gill Sans"/>
                <a:cs typeface="Gill Sans"/>
                <a:sym typeface="Gill Sans"/>
              </a:defRPr>
            </a:pPr>
            <a:r>
              <a:rPr sz="1200">
                <a:solidFill>
                  <a:srgbClr val="011892"/>
                </a:solidFill>
                <a:latin typeface="Times New Roman"/>
                <a:ea typeface="Times New Roman"/>
                <a:cs typeface="Times New Roman"/>
                <a:sym typeface="Times New Roman"/>
              </a:rPr>
              <a:t> </a:t>
            </a:r>
            <a:r>
              <a:rPr sz="1200">
                <a:solidFill>
                  <a:srgbClr val="011892"/>
                </a:solidFill>
                <a:latin typeface="Times New Roman"/>
                <a:ea typeface="Times New Roman"/>
                <a:cs typeface="Times New Roman"/>
                <a:sym typeface="Times New Roman"/>
              </a:rPr>
              <a:t>Northleaf NWP	</a:t>
            </a:r>
            <a:r>
              <a:rPr sz="1400">
                <a:latin typeface="Times New Roman"/>
                <a:ea typeface="Times New Roman"/>
                <a:cs typeface="Times New Roman"/>
                <a:sym typeface="Times New Roman"/>
              </a:rPr>
              <a:t>1	0.2	-0.10	2.04	-2.14	17.16	3.91	13.25	21.86	5.31	16.55	n/a	n/a	n/a	n/a	n/a	n/a</a:t>
            </a:r>
          </a:p>
        </p:txBody>
      </p:sp>
      <p:sp>
        <p:nvSpPr>
          <p:cNvPr id="321" name="Total Infrastructure"/>
          <p:cNvSpPr/>
          <p:nvPr/>
        </p:nvSpPr>
        <p:spPr>
          <a:xfrm>
            <a:off x="3809641" y="12314278"/>
            <a:ext cx="1803830" cy="23194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600"/>
              </a:lnSpc>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Infrastructure</a:t>
            </a:r>
          </a:p>
        </p:txBody>
      </p:sp>
      <p:sp>
        <p:nvSpPr>
          <p:cNvPr id="322" name="50 6.4"/>
          <p:cNvSpPr/>
          <p:nvPr/>
        </p:nvSpPr>
        <p:spPr>
          <a:xfrm>
            <a:off x="7182746" y="12324364"/>
            <a:ext cx="922734" cy="21905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500"/>
              </a:lnSpc>
              <a:tabLst>
                <a:tab pos="6350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50	6.4</a:t>
            </a:r>
          </a:p>
        </p:txBody>
      </p:sp>
      <p:sp>
        <p:nvSpPr>
          <p:cNvPr id="323" name="-0.13…"/>
          <p:cNvSpPr/>
          <p:nvPr/>
        </p:nvSpPr>
        <p:spPr>
          <a:xfrm>
            <a:off x="8548967" y="12324364"/>
            <a:ext cx="444440" cy="43811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1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-0.13</a:t>
            </a:r>
          </a:p>
          <a:p>
            <a:pPr algn="l" defTabSz="1030941">
              <a:lnSpc>
                <a:spcPts val="1100"/>
              </a:lnSpc>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a:t>
            </a:r>
          </a:p>
        </p:txBody>
      </p:sp>
      <p:sp>
        <p:nvSpPr>
          <p:cNvPr id="324" name="2.04…"/>
          <p:cNvSpPr/>
          <p:nvPr/>
        </p:nvSpPr>
        <p:spPr>
          <a:xfrm>
            <a:off x="9479504" y="12324364"/>
            <a:ext cx="381001" cy="43811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1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2.04</a:t>
            </a:r>
          </a:p>
          <a:p>
            <a:pPr algn="l" defTabSz="1030941">
              <a:lnSpc>
                <a:spcPts val="1100"/>
              </a:lnSpc>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a:t>
            </a:r>
          </a:p>
        </p:txBody>
      </p:sp>
      <p:sp>
        <p:nvSpPr>
          <p:cNvPr id="325" name="-2.17 3.61 3.91 -0.30…"/>
          <p:cNvSpPr/>
          <p:nvPr/>
        </p:nvSpPr>
        <p:spPr>
          <a:xfrm>
            <a:off x="10275569" y="12302848"/>
            <a:ext cx="2757545" cy="438113"/>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200"/>
              </a:lnSpc>
              <a:tabLst>
                <a:tab pos="774700" algn="l"/>
                <a:tab pos="1536700" algn="l"/>
                <a:tab pos="23241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-2.17	3.61	3.91	-0.30</a:t>
            </a:r>
          </a:p>
          <a:p>
            <a:pPr algn="l" defTabSz="806823">
              <a:lnSpc>
                <a:spcPts val="1200"/>
              </a:lnSpc>
              <a:tabLst>
                <a:tab pos="876300" algn="l"/>
                <a:tab pos="1625600" algn="l"/>
                <a:tab pos="2438400" algn="l"/>
              </a:tabLst>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	.	.	.</a:t>
            </a:r>
          </a:p>
        </p:txBody>
      </p:sp>
      <p:sp>
        <p:nvSpPr>
          <p:cNvPr id="326" name="9.40…"/>
          <p:cNvSpPr/>
          <p:nvPr/>
        </p:nvSpPr>
        <p:spPr>
          <a:xfrm>
            <a:off x="13508691" y="12324364"/>
            <a:ext cx="381001" cy="43811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1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9.40</a:t>
            </a:r>
          </a:p>
          <a:p>
            <a:pPr algn="l" defTabSz="1030941">
              <a:lnSpc>
                <a:spcPts val="1100"/>
              </a:lnSpc>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a:t>
            </a:r>
          </a:p>
        </p:txBody>
      </p:sp>
      <p:sp>
        <p:nvSpPr>
          <p:cNvPr id="327" name="5.31…"/>
          <p:cNvSpPr/>
          <p:nvPr/>
        </p:nvSpPr>
        <p:spPr>
          <a:xfrm>
            <a:off x="14409644" y="12324364"/>
            <a:ext cx="381001" cy="43811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1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5.31</a:t>
            </a:r>
          </a:p>
          <a:p>
            <a:pPr algn="l" defTabSz="1030941">
              <a:lnSpc>
                <a:spcPts val="1100"/>
              </a:lnSpc>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a:t>
            </a:r>
          </a:p>
        </p:txBody>
      </p:sp>
      <p:sp>
        <p:nvSpPr>
          <p:cNvPr id="328" name="4.09 11.09 6.83 4.26 10.86 6.67 4.19…"/>
          <p:cNvSpPr/>
          <p:nvPr/>
        </p:nvSpPr>
        <p:spPr>
          <a:xfrm>
            <a:off x="15241344" y="12324364"/>
            <a:ext cx="5032405" cy="43811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100"/>
              </a:lnSpc>
              <a:tabLst>
                <a:tab pos="698500" algn="l"/>
                <a:tab pos="1511300" algn="l"/>
                <a:tab pos="2260600" algn="l"/>
                <a:tab pos="3048000" algn="l"/>
                <a:tab pos="3924300" algn="l"/>
                <a:tab pos="46736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4.09	11.09	6.83	4.26	10.86	6.67	4.19</a:t>
            </a:r>
          </a:p>
          <a:p>
            <a:pPr algn="l" defTabSz="806823">
              <a:lnSpc>
                <a:spcPts val="1100"/>
              </a:lnSpc>
              <a:tabLst>
                <a:tab pos="850900" algn="l"/>
                <a:tab pos="1600200" algn="l"/>
                <a:tab pos="2362200" algn="l"/>
                <a:tab pos="3187700" algn="l"/>
                <a:tab pos="4025900" algn="l"/>
                <a:tab pos="4775200" algn="l"/>
              </a:tabLst>
              <a:defRPr sz="7400">
                <a:solidFill>
                  <a:srgbClr val="000000"/>
                </a:solidFill>
                <a:latin typeface="Gill Sans"/>
                <a:ea typeface="Gill Sans"/>
                <a:cs typeface="Gill Sans"/>
                <a:sym typeface="Gill Sans"/>
              </a:defRPr>
            </a:pPr>
            <a:r>
              <a:rPr sz="1400">
                <a:solidFill>
                  <a:srgbClr val="FEFEFE"/>
                </a:solidFill>
                <a:latin typeface="Times New Roman"/>
                <a:ea typeface="Times New Roman"/>
                <a:cs typeface="Times New Roman"/>
                <a:sym typeface="Times New Roman"/>
              </a:rPr>
              <a:t>  </a:t>
            </a:r>
            <a:r>
              <a:rPr sz="1400">
                <a:solidFill>
                  <a:srgbClr val="FEFEFE"/>
                </a:solidFill>
                <a:latin typeface="Times New Roman"/>
                <a:ea typeface="Times New Roman"/>
                <a:cs typeface="Times New Roman"/>
                <a:sym typeface="Times New Roman"/>
              </a:rPr>
              <a:t>.	.	.	.	.	.	.</a:t>
            </a:r>
          </a:p>
        </p:txBody>
      </p:sp>
      <p:sp>
        <p:nvSpPr>
          <p:cNvPr id="329" name="Total Fund 779 100.0 4.92 4.41 0.51 2.57 3.80 -1.23 6.95 7.06 -0.11 6.63 7.08 -0.45 6.54 7.12 -0.58"/>
          <p:cNvSpPr/>
          <p:nvPr/>
        </p:nvSpPr>
        <p:spPr>
          <a:xfrm>
            <a:off x="3809641" y="12687434"/>
            <a:ext cx="16529305" cy="21905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600"/>
              </a:lnSpc>
              <a:tabLst>
                <a:tab pos="3314700" algn="l"/>
                <a:tab pos="3911600" algn="l"/>
                <a:tab pos="4762500" algn="l"/>
                <a:tab pos="5664200" algn="l"/>
                <a:tab pos="6489700" algn="l"/>
                <a:tab pos="7239000" algn="l"/>
                <a:tab pos="8001000" algn="l"/>
                <a:tab pos="8788400" algn="l"/>
                <a:tab pos="9690100" algn="l"/>
                <a:tab pos="10591800" algn="l"/>
                <a:tab pos="11391900" algn="l"/>
                <a:tab pos="12179300" algn="l"/>
                <a:tab pos="12941300" algn="l"/>
                <a:tab pos="13665200" algn="l"/>
                <a:tab pos="14528800" algn="l"/>
                <a:tab pos="15354300" algn="l"/>
                <a:tab pos="16078200" algn="l"/>
              </a:tabLst>
              <a:defRPr sz="7400">
                <a:solidFill>
                  <a:srgbClr val="000000"/>
                </a:solidFill>
                <a:latin typeface="Gill Sans"/>
                <a:ea typeface="Gill Sans"/>
                <a:cs typeface="Gill Sans"/>
                <a:sym typeface="Gill Sans"/>
              </a:defRPr>
            </a:pPr>
            <a:r>
              <a:rPr b="1" sz="1400">
                <a:solidFill>
                  <a:srgbClr val="011892"/>
                </a:solidFill>
                <a:latin typeface="Times New Roman"/>
                <a:ea typeface="Times New Roman"/>
                <a:cs typeface="Times New Roman"/>
                <a:sym typeface="Times New Roman"/>
              </a:rPr>
              <a:t> </a:t>
            </a:r>
            <a:r>
              <a:rPr b="1" sz="1400">
                <a:solidFill>
                  <a:srgbClr val="011892"/>
                </a:solidFill>
                <a:latin typeface="Times New Roman"/>
                <a:ea typeface="Times New Roman"/>
                <a:cs typeface="Times New Roman"/>
                <a:sym typeface="Times New Roman"/>
              </a:rPr>
              <a:t>Total Fund	</a:t>
            </a:r>
            <a:r>
              <a:rPr sz="1400">
                <a:latin typeface="Times New Roman"/>
                <a:ea typeface="Times New Roman"/>
                <a:cs typeface="Times New Roman"/>
                <a:sym typeface="Times New Roman"/>
              </a:rPr>
              <a:t>779	100.0	4.92	4.41	0.51	2.57	3.80	-1.23	6.95	7.06	-0.11	6.63	7.08	-0.45	6.54	7.12	-0.58</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1" name="Plan Rates of Return by Year"/>
          <p:cNvSpPr txBox="1"/>
          <p:nvPr>
            <p:ph type="title"/>
          </p:nvPr>
        </p:nvSpPr>
        <p:spPr>
          <a:prstGeom prst="rect">
            <a:avLst/>
          </a:prstGeom>
        </p:spPr>
        <p:txBody>
          <a:bodyPr/>
          <a:lstStyle>
            <a:lvl1pPr algn="ctr"/>
          </a:lstStyle>
          <a:p>
            <a:pPr/>
            <a:r>
              <a:t>Plan Rates of Return by Year</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Municipal Pension Plan Historic Rates of Return"/>
          <p:cNvSpPr txBox="1"/>
          <p:nvPr/>
        </p:nvSpPr>
        <p:spPr>
          <a:xfrm>
            <a:off x="3184368" y="653542"/>
            <a:ext cx="19131500" cy="845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5000"/>
            </a:lvl1pPr>
          </a:lstStyle>
          <a:p>
            <a:pPr/>
            <a:r>
              <a:t>Municipal Pension Plan Historic Rates of Return</a:t>
            </a:r>
          </a:p>
        </p:txBody>
      </p:sp>
      <p:graphicFrame>
        <p:nvGraphicFramePr>
          <p:cNvPr id="334" name="Table"/>
          <p:cNvGraphicFramePr/>
          <p:nvPr/>
        </p:nvGraphicFramePr>
        <p:xfrm>
          <a:off x="7341258" y="2159243"/>
          <a:ext cx="10922001" cy="11188701"/>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5454650"/>
                <a:gridCol w="5454650"/>
              </a:tblGrid>
              <a:tr h="745066">
                <a:tc>
                  <a:txBody>
                    <a:bodyPr/>
                    <a:lstStyle/>
                    <a:p>
                      <a:pPr defTabSz="914400">
                        <a:tabLst>
                          <a:tab pos="1663700" algn="l"/>
                        </a:tabLst>
                        <a:defRPr b="0">
                          <a:solidFill>
                            <a:srgbClr val="000000"/>
                          </a:solidFill>
                        </a:defRPr>
                      </a:pPr>
                      <a:r>
                        <a:rPr sz="3200">
                          <a:solidFill>
                            <a:srgbClr val="FFFFFF"/>
                          </a:solidFill>
                        </a:rPr>
                        <a:t>2005</a:t>
                      </a:r>
                    </a:p>
                  </a:txBody>
                  <a:tcPr marL="50800" marR="50800" marT="50800" marB="50800" anchor="ctr" anchorCtr="0" horzOverflow="overflow"/>
                </a:tc>
                <a:tc>
                  <a:txBody>
                    <a:bodyPr/>
                    <a:lstStyle/>
                    <a:p>
                      <a:pPr defTabSz="914400">
                        <a:tabLst>
                          <a:tab pos="1663700" algn="l"/>
                        </a:tabLst>
                        <a:defRPr b="0">
                          <a:solidFill>
                            <a:srgbClr val="000000"/>
                          </a:solidFill>
                        </a:defRPr>
                      </a:pPr>
                      <a:r>
                        <a:rPr sz="3200">
                          <a:solidFill>
                            <a:srgbClr val="FFFFFF"/>
                          </a:solidFill>
                        </a:rPr>
                        <a:t>14.68%</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2006</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12.13%</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2007</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3.40%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2008</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-16.80%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2009</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14.50%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2010</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12.90%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2011</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-0.50%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2012</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9.36%</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2013</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12.27%</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2014</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9.22%</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2015</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7.16%</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2016</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5.24%</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2017</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10.40%</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2018</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-0.51%</a:t>
                      </a:r>
                    </a:p>
                  </a:txBody>
                  <a:tcPr marL="50800" marR="50800" marT="50800" marB="50800" anchor="ctr" anchorCtr="0" horzOverflow="overflow"/>
                </a:tc>
              </a:tr>
              <a:tr h="745066">
                <a:tc>
                  <a:txBody>
                    <a:bodyPr/>
                    <a:lstStyle/>
                    <a:p>
                      <a:pPr defTabSz="914400">
                        <a:defRPr>
                          <a:solidFill>
                            <a:srgbClr val="000000"/>
                          </a:solidFill>
                        </a:defRPr>
                      </a:pPr>
                      <a:r>
                        <a:rPr sz="3200">
                          <a:solidFill>
                            <a:srgbClr val="FFFFFF"/>
                          </a:solidFill>
                        </a:rPr>
                        <a:t>2019</a:t>
                      </a:r>
                    </a:p>
                  </a:txBody>
                  <a:tcPr marL="50800" marR="50800" marT="50800" marB="50800" anchor="ctr" anchorCtr="0" horzOverflow="overflow"/>
                </a:tc>
                <a:tc>
                  <a:txBody>
                    <a:bodyPr/>
                    <a:lstStyle/>
                    <a:p>
                      <a:pPr defTabSz="914400">
                        <a:defRPr>
                          <a:solidFill>
                            <a:srgbClr val="000000"/>
                          </a:solidFill>
                        </a:defRPr>
                      </a:pPr>
                      <a:r>
                        <a:rPr sz="3200">
                          <a:solidFill>
                            <a:srgbClr val="FFFFFF"/>
                          </a:solidFill>
                        </a:rPr>
                        <a:t>12.50%</a:t>
                      </a:r>
                    </a:p>
                  </a:txBody>
                  <a:tcPr marL="50800" marR="50800" marT="50800" marB="50800" anchor="ctr" anchorCtr="0" horzOverflow="overflow"/>
                </a:tc>
              </a:tr>
            </a:tbl>
          </a:graphicData>
        </a:graphic>
      </p:graphicFrame>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6" name="Disability &amp; Group Insurance"/>
          <p:cNvSpPr txBox="1"/>
          <p:nvPr>
            <p:ph type="title"/>
          </p:nvPr>
        </p:nvSpPr>
        <p:spPr>
          <a:prstGeom prst="rect">
            <a:avLst/>
          </a:prstGeom>
        </p:spPr>
        <p:txBody>
          <a:bodyPr/>
          <a:lstStyle>
            <a:lvl1pPr algn="ctr"/>
          </a:lstStyle>
          <a:p>
            <a:pPr/>
            <a:r>
              <a:t>Disability &amp; Group Insurance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8" name="How is our Disability &amp; Group Insurance Money Invested?"/>
          <p:cNvSpPr txBox="1"/>
          <p:nvPr>
            <p:ph type="body" sz="half" idx="1"/>
          </p:nvPr>
        </p:nvSpPr>
        <p:spPr>
          <a:prstGeom prst="rect">
            <a:avLst/>
          </a:prstGeom>
        </p:spPr>
        <p:txBody>
          <a:bodyPr/>
          <a:lstStyle/>
          <a:p>
            <a:pPr/>
            <a:r>
              <a:t>How is our Disability &amp; Group Insurance Money Invested?</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40" name="picture-1.jpeg" descr="picture-1.jpeg"/>
          <p:cNvPicPr>
            <a:picLocks noChangeAspect="0"/>
          </p:cNvPicPr>
          <p:nvPr/>
        </p:nvPicPr>
        <p:blipFill>
          <a:blip r:embed="rId2">
            <a:extLst/>
          </a:blip>
          <a:stretch>
            <a:fillRect/>
          </a:stretch>
        </p:blipFill>
        <p:spPr>
          <a:xfrm>
            <a:off x="19141439" y="12512040"/>
            <a:ext cx="1310641" cy="960121"/>
          </a:xfrm>
          <a:prstGeom prst="rect">
            <a:avLst/>
          </a:prstGeom>
          <a:ln w="12700">
            <a:miter lim="400000"/>
          </a:ln>
        </p:spPr>
      </p:pic>
      <p:sp>
        <p:nvSpPr>
          <p:cNvPr id="341" name="Line"/>
          <p:cNvSpPr/>
          <p:nvPr/>
        </p:nvSpPr>
        <p:spPr>
          <a:xfrm>
            <a:off x="3949700" y="12890500"/>
            <a:ext cx="15049501" cy="0"/>
          </a:xfrm>
          <a:prstGeom prst="line">
            <a:avLst/>
          </a:prstGeom>
          <a:ln w="25400">
            <a:solidFill>
              <a:srgbClr val="B3181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pic>
        <p:nvPicPr>
          <p:cNvPr id="342" name="picture-2.jpeg" descr="picture-2.jpeg"/>
          <p:cNvPicPr>
            <a:picLocks noChangeAspect="0"/>
          </p:cNvPicPr>
          <p:nvPr/>
        </p:nvPicPr>
        <p:blipFill>
          <a:blip r:embed="rId3">
            <a:extLst/>
          </a:blip>
          <a:stretch>
            <a:fillRect/>
          </a:stretch>
        </p:blipFill>
        <p:spPr>
          <a:xfrm>
            <a:off x="3048000" y="0"/>
            <a:ext cx="18288000" cy="2164081"/>
          </a:xfrm>
          <a:prstGeom prst="rect">
            <a:avLst/>
          </a:prstGeom>
          <a:ln w="12700">
            <a:miter lim="400000"/>
          </a:ln>
        </p:spPr>
      </p:pic>
      <p:sp>
        <p:nvSpPr>
          <p:cNvPr id="343" name="Line"/>
          <p:cNvSpPr/>
          <p:nvPr/>
        </p:nvSpPr>
        <p:spPr>
          <a:xfrm>
            <a:off x="3949700" y="12890500"/>
            <a:ext cx="13906500" cy="0"/>
          </a:xfrm>
          <a:prstGeom prst="line">
            <a:avLst/>
          </a:prstGeom>
          <a:ln w="25400">
            <a:solidFill>
              <a:srgbClr val="B3181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4" name="Line"/>
          <p:cNvSpPr/>
          <p:nvPr/>
        </p:nvSpPr>
        <p:spPr>
          <a:xfrm>
            <a:off x="3949700" y="12890500"/>
            <a:ext cx="13906500" cy="0"/>
          </a:xfrm>
          <a:prstGeom prst="line">
            <a:avLst/>
          </a:prstGeom>
          <a:ln w="25400">
            <a:solidFill>
              <a:srgbClr val="B3181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5" name="Shape"/>
          <p:cNvSpPr/>
          <p:nvPr/>
        </p:nvSpPr>
        <p:spPr>
          <a:xfrm>
            <a:off x="7327900" y="4279900"/>
            <a:ext cx="2781301" cy="3949700"/>
          </a:xfrm>
          <a:custGeom>
            <a:avLst/>
            <a:gdLst/>
            <a:ahLst/>
            <a:cxnLst>
              <a:cxn ang="0">
                <a:pos x="wd2" y="hd2"/>
              </a:cxn>
              <a:cxn ang="5400000">
                <a:pos x="wd2" y="hd2"/>
              </a:cxn>
              <a:cxn ang="10800000">
                <a:pos x="wd2" y="hd2"/>
              </a:cxn>
              <a:cxn ang="16200000">
                <a:pos x="wd2" y="hd2"/>
              </a:cxn>
            </a:cxnLst>
            <a:rect l="0" t="0" r="r" b="b"/>
            <a:pathLst>
              <a:path w="19184" h="21600" fill="norm" stroke="1" extrusionOk="0">
                <a:moveTo>
                  <a:pt x="0" y="16240"/>
                </a:moveTo>
                <a:lnTo>
                  <a:pt x="18104" y="21600"/>
                </a:lnTo>
                <a:cubicBezTo>
                  <a:pt x="21600" y="13134"/>
                  <a:pt x="16329" y="3870"/>
                  <a:pt x="6331" y="910"/>
                </a:cubicBezTo>
                <a:cubicBezTo>
                  <a:pt x="4296" y="308"/>
                  <a:pt x="2155" y="0"/>
                  <a:pt x="0" y="0"/>
                </a:cubicBezTo>
                <a:lnTo>
                  <a:pt x="0" y="16240"/>
                </a:lnTo>
              </a:path>
            </a:pathLst>
          </a:custGeom>
          <a:solidFill>
            <a:srgbClr val="5F94C7"/>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6" name="Shape"/>
          <p:cNvSpPr/>
          <p:nvPr/>
        </p:nvSpPr>
        <p:spPr>
          <a:xfrm>
            <a:off x="7327900" y="4279900"/>
            <a:ext cx="2781301" cy="3949700"/>
          </a:xfrm>
          <a:custGeom>
            <a:avLst/>
            <a:gdLst/>
            <a:ahLst/>
            <a:cxnLst>
              <a:cxn ang="0">
                <a:pos x="wd2" y="hd2"/>
              </a:cxn>
              <a:cxn ang="5400000">
                <a:pos x="wd2" y="hd2"/>
              </a:cxn>
              <a:cxn ang="10800000">
                <a:pos x="wd2" y="hd2"/>
              </a:cxn>
              <a:cxn ang="16200000">
                <a:pos x="wd2" y="hd2"/>
              </a:cxn>
            </a:cxnLst>
            <a:rect l="0" t="0" r="r" b="b"/>
            <a:pathLst>
              <a:path w="19184" h="21600" fill="norm" stroke="1" extrusionOk="0">
                <a:moveTo>
                  <a:pt x="0" y="16240"/>
                </a:moveTo>
                <a:lnTo>
                  <a:pt x="18104" y="21600"/>
                </a:lnTo>
                <a:cubicBezTo>
                  <a:pt x="21600" y="13134"/>
                  <a:pt x="16329" y="3870"/>
                  <a:pt x="6331" y="910"/>
                </a:cubicBezTo>
                <a:cubicBezTo>
                  <a:pt x="4296" y="308"/>
                  <a:pt x="2155" y="0"/>
                  <a:pt x="0" y="0"/>
                </a:cubicBezTo>
                <a:lnTo>
                  <a:pt x="0" y="16240"/>
                </a:lnTo>
              </a:path>
            </a:pathLst>
          </a:custGeom>
          <a:ln w="12700">
            <a:solidFill>
              <a:srgbClr val="416E99"/>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7" name="Shape"/>
          <p:cNvSpPr/>
          <p:nvPr/>
        </p:nvSpPr>
        <p:spPr>
          <a:xfrm>
            <a:off x="5143500" y="7226300"/>
            <a:ext cx="4965700" cy="2197101"/>
          </a:xfrm>
          <a:custGeom>
            <a:avLst/>
            <a:gdLst/>
            <a:ahLst/>
            <a:cxnLst>
              <a:cxn ang="0">
                <a:pos x="wd2" y="hd2"/>
              </a:cxn>
              <a:cxn ang="5400000">
                <a:pos x="wd2" y="hd2"/>
              </a:cxn>
              <a:cxn ang="10800000">
                <a:pos x="wd2" y="hd2"/>
              </a:cxn>
              <a:cxn ang="16200000">
                <a:pos x="wd2" y="hd2"/>
              </a:cxn>
            </a:cxnLst>
            <a:rect l="0" t="0" r="r" b="b"/>
            <a:pathLst>
              <a:path w="21600" h="19452" fill="norm" stroke="1" extrusionOk="0">
                <a:moveTo>
                  <a:pt x="9473" y="0"/>
                </a:moveTo>
                <a:lnTo>
                  <a:pt x="0" y="13139"/>
                </a:lnTo>
                <a:cubicBezTo>
                  <a:pt x="4793" y="21060"/>
                  <a:pt x="12920" y="21600"/>
                  <a:pt x="18151" y="14343"/>
                </a:cubicBezTo>
                <a:cubicBezTo>
                  <a:pt x="19716" y="12174"/>
                  <a:pt x="20900" y="9451"/>
                  <a:pt x="21600" y="6420"/>
                </a:cubicBezTo>
                <a:lnTo>
                  <a:pt x="9473" y="0"/>
                </a:lnTo>
              </a:path>
            </a:pathLst>
          </a:custGeom>
          <a:solidFill>
            <a:srgbClr val="CC655E"/>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8" name="Shape"/>
          <p:cNvSpPr/>
          <p:nvPr/>
        </p:nvSpPr>
        <p:spPr>
          <a:xfrm>
            <a:off x="5143500" y="7226300"/>
            <a:ext cx="4965700" cy="2197101"/>
          </a:xfrm>
          <a:custGeom>
            <a:avLst/>
            <a:gdLst/>
            <a:ahLst/>
            <a:cxnLst>
              <a:cxn ang="0">
                <a:pos x="wd2" y="hd2"/>
              </a:cxn>
              <a:cxn ang="5400000">
                <a:pos x="wd2" y="hd2"/>
              </a:cxn>
              <a:cxn ang="10800000">
                <a:pos x="wd2" y="hd2"/>
              </a:cxn>
              <a:cxn ang="16200000">
                <a:pos x="wd2" y="hd2"/>
              </a:cxn>
            </a:cxnLst>
            <a:rect l="0" t="0" r="r" b="b"/>
            <a:pathLst>
              <a:path w="21600" h="19452" fill="norm" stroke="1" extrusionOk="0">
                <a:moveTo>
                  <a:pt x="9473" y="0"/>
                </a:moveTo>
                <a:lnTo>
                  <a:pt x="0" y="13139"/>
                </a:lnTo>
                <a:cubicBezTo>
                  <a:pt x="4793" y="21060"/>
                  <a:pt x="12920" y="21600"/>
                  <a:pt x="18151" y="14343"/>
                </a:cubicBezTo>
                <a:cubicBezTo>
                  <a:pt x="19716" y="12174"/>
                  <a:pt x="20900" y="9451"/>
                  <a:pt x="21600" y="6420"/>
                </a:cubicBezTo>
                <a:lnTo>
                  <a:pt x="9473" y="0"/>
                </a:lnTo>
              </a:path>
            </a:pathLst>
          </a:custGeom>
          <a:ln w="12700">
            <a:solidFill>
              <a:srgbClr val="9C4741"/>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49" name="Shape"/>
          <p:cNvSpPr/>
          <p:nvPr/>
        </p:nvSpPr>
        <p:spPr>
          <a:xfrm>
            <a:off x="4483100" y="4406900"/>
            <a:ext cx="2857500" cy="4838701"/>
          </a:xfrm>
          <a:custGeom>
            <a:avLst/>
            <a:gdLst/>
            <a:ahLst/>
            <a:cxnLst>
              <a:cxn ang="0">
                <a:pos x="wd2" y="hd2"/>
              </a:cxn>
              <a:cxn ang="5400000">
                <a:pos x="wd2" y="hd2"/>
              </a:cxn>
              <a:cxn ang="10800000">
                <a:pos x="wd2" y="hd2"/>
              </a:cxn>
              <a:cxn ang="16200000">
                <a:pos x="wd2" y="hd2"/>
              </a:cxn>
            </a:cxnLst>
            <a:rect l="0" t="0" r="r" b="b"/>
            <a:pathLst>
              <a:path w="19441" h="21600" fill="norm" stroke="1" extrusionOk="0">
                <a:moveTo>
                  <a:pt x="19441" y="12698"/>
                </a:moveTo>
                <a:lnTo>
                  <a:pt x="14238" y="0"/>
                </a:lnTo>
                <a:cubicBezTo>
                  <a:pt x="3896" y="1949"/>
                  <a:pt x="-2159" y="9213"/>
                  <a:pt x="715" y="16226"/>
                </a:cubicBezTo>
                <a:cubicBezTo>
                  <a:pt x="1535" y="18227"/>
                  <a:pt x="3041" y="20069"/>
                  <a:pt x="5110" y="21600"/>
                </a:cubicBezTo>
                <a:lnTo>
                  <a:pt x="19441" y="12698"/>
                </a:lnTo>
              </a:path>
            </a:pathLst>
          </a:custGeom>
          <a:solidFill>
            <a:srgbClr val="A9C36A"/>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0" name="Shape"/>
          <p:cNvSpPr/>
          <p:nvPr/>
        </p:nvSpPr>
        <p:spPr>
          <a:xfrm>
            <a:off x="4483100" y="4406900"/>
            <a:ext cx="2857500" cy="4838701"/>
          </a:xfrm>
          <a:custGeom>
            <a:avLst/>
            <a:gdLst/>
            <a:ahLst/>
            <a:cxnLst>
              <a:cxn ang="0">
                <a:pos x="wd2" y="hd2"/>
              </a:cxn>
              <a:cxn ang="5400000">
                <a:pos x="wd2" y="hd2"/>
              </a:cxn>
              <a:cxn ang="10800000">
                <a:pos x="wd2" y="hd2"/>
              </a:cxn>
              <a:cxn ang="16200000">
                <a:pos x="wd2" y="hd2"/>
              </a:cxn>
            </a:cxnLst>
            <a:rect l="0" t="0" r="r" b="b"/>
            <a:pathLst>
              <a:path w="19441" h="21600" fill="norm" stroke="1" extrusionOk="0">
                <a:moveTo>
                  <a:pt x="19441" y="12698"/>
                </a:moveTo>
                <a:lnTo>
                  <a:pt x="14238" y="0"/>
                </a:lnTo>
                <a:cubicBezTo>
                  <a:pt x="3896" y="1949"/>
                  <a:pt x="-2159" y="9213"/>
                  <a:pt x="715" y="16226"/>
                </a:cubicBezTo>
                <a:cubicBezTo>
                  <a:pt x="1535" y="18227"/>
                  <a:pt x="3041" y="20069"/>
                  <a:pt x="5110" y="21600"/>
                </a:cubicBezTo>
                <a:lnTo>
                  <a:pt x="19441" y="12698"/>
                </a:lnTo>
              </a:path>
            </a:pathLst>
          </a:custGeom>
          <a:ln w="12700">
            <a:solidFill>
              <a:srgbClr val="7F954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1" name="Shape"/>
          <p:cNvSpPr/>
          <p:nvPr/>
        </p:nvSpPr>
        <p:spPr>
          <a:xfrm>
            <a:off x="6540500" y="4279900"/>
            <a:ext cx="800101" cy="29591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0"/>
                </a:lnTo>
                <a:cubicBezTo>
                  <a:pt x="14298" y="0"/>
                  <a:pt x="7031" y="264"/>
                  <a:pt x="0" y="787"/>
                </a:cubicBezTo>
                <a:lnTo>
                  <a:pt x="21600" y="21600"/>
                </a:lnTo>
              </a:path>
            </a:pathLst>
          </a:custGeom>
          <a:solidFill>
            <a:srgbClr val="9278B0"/>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2" name="Shape"/>
          <p:cNvSpPr/>
          <p:nvPr/>
        </p:nvSpPr>
        <p:spPr>
          <a:xfrm>
            <a:off x="6540500" y="4279900"/>
            <a:ext cx="800101" cy="29591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0"/>
                </a:lnTo>
                <a:cubicBezTo>
                  <a:pt x="14298" y="0"/>
                  <a:pt x="7031" y="264"/>
                  <a:pt x="0" y="787"/>
                </a:cubicBezTo>
                <a:lnTo>
                  <a:pt x="21600" y="21600"/>
                </a:lnTo>
              </a:path>
            </a:pathLst>
          </a:custGeom>
          <a:ln w="12700">
            <a:solidFill>
              <a:srgbClr val="6D5786"/>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3" name="Triangle"/>
          <p:cNvSpPr/>
          <p:nvPr/>
        </p:nvSpPr>
        <p:spPr>
          <a:xfrm>
            <a:off x="4483100" y="5219700"/>
            <a:ext cx="0" cy="1203960"/>
          </a:xfrm>
          <a:custGeom>
            <a:avLst/>
            <a:gdLst/>
            <a:ahLst/>
            <a:cxnLst>
              <a:cxn ang="0">
                <a:pos x="wd2" y="hd2"/>
              </a:cxn>
              <a:cxn ang="5400000">
                <a:pos x="wd2" y="hd2"/>
              </a:cxn>
              <a:cxn ang="10800000">
                <a:pos x="wd2" y="hd2"/>
              </a:cxn>
              <a:cxn ang="16200000">
                <a:pos x="wd2" y="hd2"/>
              </a:cxn>
            </a:cxnLst>
            <a:rect l="0" t="0" r="r" b="b"/>
            <a:pathLst>
              <a:path w="0" h="21600" fill="norm" stroke="1" extrusionOk="0">
                <a:moveTo>
                  <a:pt x="0" y="21600"/>
                </a:moveTo>
                <a:lnTo>
                  <a:pt x="0" y="2023"/>
                </a:lnTo>
                <a:lnTo>
                  <a:pt x="0" y="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4" name="Triangle"/>
          <p:cNvSpPr/>
          <p:nvPr/>
        </p:nvSpPr>
        <p:spPr>
          <a:xfrm>
            <a:off x="6921500" y="3873500"/>
            <a:ext cx="0" cy="432816"/>
          </a:xfrm>
          <a:custGeom>
            <a:avLst/>
            <a:gdLst/>
            <a:ahLst/>
            <a:cxnLst>
              <a:cxn ang="0">
                <a:pos x="wd2" y="hd2"/>
              </a:cxn>
              <a:cxn ang="5400000">
                <a:pos x="wd2" y="hd2"/>
              </a:cxn>
              <a:cxn ang="10800000">
                <a:pos x="wd2" y="hd2"/>
              </a:cxn>
              <a:cxn ang="16200000">
                <a:pos x="wd2" y="hd2"/>
              </a:cxn>
            </a:cxnLst>
            <a:rect l="0" t="0" r="r" b="b"/>
            <a:pathLst>
              <a:path w="0" h="21600" fill="norm" stroke="1" extrusionOk="0">
                <a:moveTo>
                  <a:pt x="0" y="21600"/>
                </a:moveTo>
                <a:lnTo>
                  <a:pt x="0" y="5780"/>
                </a:lnTo>
                <a:lnTo>
                  <a:pt x="0" y="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5" name="Triangle"/>
          <p:cNvSpPr/>
          <p:nvPr/>
        </p:nvSpPr>
        <p:spPr>
          <a:xfrm>
            <a:off x="7912100" y="10121900"/>
            <a:ext cx="1917700" cy="419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321" y="21600"/>
                </a:lnTo>
                <a:lnTo>
                  <a:pt x="21600" y="2160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6" name="Triangle"/>
          <p:cNvSpPr/>
          <p:nvPr/>
        </p:nvSpPr>
        <p:spPr>
          <a:xfrm>
            <a:off x="9715500" y="4635500"/>
            <a:ext cx="0" cy="896112"/>
          </a:xfrm>
          <a:custGeom>
            <a:avLst/>
            <a:gdLst/>
            <a:ahLst/>
            <a:cxnLst>
              <a:cxn ang="0">
                <a:pos x="wd2" y="hd2"/>
              </a:cxn>
              <a:cxn ang="5400000">
                <a:pos x="wd2" y="hd2"/>
              </a:cxn>
              <a:cxn ang="10800000">
                <a:pos x="wd2" y="hd2"/>
              </a:cxn>
              <a:cxn ang="16200000">
                <a:pos x="wd2" y="hd2"/>
              </a:cxn>
            </a:cxnLst>
            <a:rect l="0" t="0" r="r" b="b"/>
            <a:pathLst>
              <a:path w="0" h="21600" fill="norm" stroke="1" extrusionOk="0">
                <a:moveTo>
                  <a:pt x="0" y="21600"/>
                </a:moveTo>
                <a:lnTo>
                  <a:pt x="0" y="2792"/>
                </a:lnTo>
                <a:lnTo>
                  <a:pt x="0" y="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7" name="Rectangle"/>
          <p:cNvSpPr/>
          <p:nvPr/>
        </p:nvSpPr>
        <p:spPr>
          <a:xfrm>
            <a:off x="3644900" y="2374900"/>
            <a:ext cx="7378700" cy="9740900"/>
          </a:xfrm>
          <a:prstGeom prst="rect">
            <a:avLst/>
          </a:prstGeom>
          <a:ln w="12700">
            <a:solidFill>
              <a:srgbClr val="9A9A9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8" name="Shape"/>
          <p:cNvSpPr/>
          <p:nvPr/>
        </p:nvSpPr>
        <p:spPr>
          <a:xfrm>
            <a:off x="15735300" y="4279900"/>
            <a:ext cx="2806701" cy="3949701"/>
          </a:xfrm>
          <a:custGeom>
            <a:avLst/>
            <a:gdLst/>
            <a:ahLst/>
            <a:cxnLst>
              <a:cxn ang="0">
                <a:pos x="wd2" y="hd2"/>
              </a:cxn>
              <a:cxn ang="5400000">
                <a:pos x="wd2" y="hd2"/>
              </a:cxn>
              <a:cxn ang="10800000">
                <a:pos x="wd2" y="hd2"/>
              </a:cxn>
              <a:cxn ang="16200000">
                <a:pos x="wd2" y="hd2"/>
              </a:cxn>
            </a:cxnLst>
            <a:rect l="0" t="0" r="r" b="b"/>
            <a:pathLst>
              <a:path w="19187" h="21600" fill="norm" stroke="1" extrusionOk="0">
                <a:moveTo>
                  <a:pt x="0" y="16251"/>
                </a:moveTo>
                <a:lnTo>
                  <a:pt x="18114" y="21600"/>
                </a:lnTo>
                <a:cubicBezTo>
                  <a:pt x="21600" y="13125"/>
                  <a:pt x="16318" y="3860"/>
                  <a:pt x="6313" y="905"/>
                </a:cubicBezTo>
                <a:cubicBezTo>
                  <a:pt x="4283" y="305"/>
                  <a:pt x="2149" y="0"/>
                  <a:pt x="0" y="0"/>
                </a:cubicBezTo>
                <a:lnTo>
                  <a:pt x="0" y="16251"/>
                </a:lnTo>
              </a:path>
            </a:pathLst>
          </a:custGeom>
          <a:solidFill>
            <a:srgbClr val="5F94C7"/>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59" name="Shape"/>
          <p:cNvSpPr/>
          <p:nvPr/>
        </p:nvSpPr>
        <p:spPr>
          <a:xfrm>
            <a:off x="15735300" y="4279900"/>
            <a:ext cx="2806701" cy="3949701"/>
          </a:xfrm>
          <a:custGeom>
            <a:avLst/>
            <a:gdLst/>
            <a:ahLst/>
            <a:cxnLst>
              <a:cxn ang="0">
                <a:pos x="wd2" y="hd2"/>
              </a:cxn>
              <a:cxn ang="5400000">
                <a:pos x="wd2" y="hd2"/>
              </a:cxn>
              <a:cxn ang="10800000">
                <a:pos x="wd2" y="hd2"/>
              </a:cxn>
              <a:cxn ang="16200000">
                <a:pos x="wd2" y="hd2"/>
              </a:cxn>
            </a:cxnLst>
            <a:rect l="0" t="0" r="r" b="b"/>
            <a:pathLst>
              <a:path w="19187" h="21600" fill="norm" stroke="1" extrusionOk="0">
                <a:moveTo>
                  <a:pt x="0" y="16251"/>
                </a:moveTo>
                <a:lnTo>
                  <a:pt x="18114" y="21600"/>
                </a:lnTo>
                <a:cubicBezTo>
                  <a:pt x="21600" y="13125"/>
                  <a:pt x="16318" y="3860"/>
                  <a:pt x="6313" y="905"/>
                </a:cubicBezTo>
                <a:cubicBezTo>
                  <a:pt x="4283" y="305"/>
                  <a:pt x="2149" y="0"/>
                  <a:pt x="0" y="0"/>
                </a:cubicBezTo>
                <a:lnTo>
                  <a:pt x="0" y="16251"/>
                </a:lnTo>
              </a:path>
            </a:pathLst>
          </a:custGeom>
          <a:ln w="12700">
            <a:solidFill>
              <a:srgbClr val="416E99"/>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0" name="Shape"/>
          <p:cNvSpPr/>
          <p:nvPr/>
        </p:nvSpPr>
        <p:spPr>
          <a:xfrm>
            <a:off x="13754100" y="7226300"/>
            <a:ext cx="4787901" cy="2197100"/>
          </a:xfrm>
          <a:custGeom>
            <a:avLst/>
            <a:gdLst/>
            <a:ahLst/>
            <a:cxnLst>
              <a:cxn ang="0">
                <a:pos x="wd2" y="hd2"/>
              </a:cxn>
              <a:cxn ang="5400000">
                <a:pos x="wd2" y="hd2"/>
              </a:cxn>
              <a:cxn ang="10800000">
                <a:pos x="wd2" y="hd2"/>
              </a:cxn>
              <a:cxn ang="16200000">
                <a:pos x="wd2" y="hd2"/>
              </a:cxn>
            </a:cxnLst>
            <a:rect l="0" t="0" r="r" b="b"/>
            <a:pathLst>
              <a:path w="21600" h="19454" fill="norm" stroke="1" extrusionOk="0">
                <a:moveTo>
                  <a:pt x="9010" y="0"/>
                </a:moveTo>
                <a:lnTo>
                  <a:pt x="0" y="14339"/>
                </a:lnTo>
                <a:cubicBezTo>
                  <a:pt x="5427" y="21600"/>
                  <a:pt x="13860" y="21067"/>
                  <a:pt x="18837" y="13148"/>
                </a:cubicBezTo>
                <a:cubicBezTo>
                  <a:pt x="20063" y="11198"/>
                  <a:pt x="21003" y="8903"/>
                  <a:pt x="21600" y="6403"/>
                </a:cubicBezTo>
                <a:lnTo>
                  <a:pt x="9010" y="0"/>
                </a:lnTo>
              </a:path>
            </a:pathLst>
          </a:custGeom>
          <a:solidFill>
            <a:srgbClr val="CC655E"/>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1" name="Shape"/>
          <p:cNvSpPr/>
          <p:nvPr/>
        </p:nvSpPr>
        <p:spPr>
          <a:xfrm>
            <a:off x="13754100" y="7226300"/>
            <a:ext cx="4787901" cy="2197100"/>
          </a:xfrm>
          <a:custGeom>
            <a:avLst/>
            <a:gdLst/>
            <a:ahLst/>
            <a:cxnLst>
              <a:cxn ang="0">
                <a:pos x="wd2" y="hd2"/>
              </a:cxn>
              <a:cxn ang="5400000">
                <a:pos x="wd2" y="hd2"/>
              </a:cxn>
              <a:cxn ang="10800000">
                <a:pos x="wd2" y="hd2"/>
              </a:cxn>
              <a:cxn ang="16200000">
                <a:pos x="wd2" y="hd2"/>
              </a:cxn>
            </a:cxnLst>
            <a:rect l="0" t="0" r="r" b="b"/>
            <a:pathLst>
              <a:path w="21600" h="19454" fill="norm" stroke="1" extrusionOk="0">
                <a:moveTo>
                  <a:pt x="9010" y="0"/>
                </a:moveTo>
                <a:lnTo>
                  <a:pt x="0" y="14339"/>
                </a:lnTo>
                <a:cubicBezTo>
                  <a:pt x="5427" y="21600"/>
                  <a:pt x="13860" y="21067"/>
                  <a:pt x="18837" y="13148"/>
                </a:cubicBezTo>
                <a:cubicBezTo>
                  <a:pt x="20063" y="11198"/>
                  <a:pt x="21003" y="8903"/>
                  <a:pt x="21600" y="6403"/>
                </a:cubicBezTo>
                <a:lnTo>
                  <a:pt x="9010" y="0"/>
                </a:lnTo>
              </a:path>
            </a:pathLst>
          </a:custGeom>
          <a:ln w="12700">
            <a:solidFill>
              <a:srgbClr val="9C4741"/>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2" name="Shape"/>
          <p:cNvSpPr/>
          <p:nvPr/>
        </p:nvSpPr>
        <p:spPr>
          <a:xfrm>
            <a:off x="13068299" y="4559300"/>
            <a:ext cx="2679702" cy="4864100"/>
          </a:xfrm>
          <a:custGeom>
            <a:avLst/>
            <a:gdLst/>
            <a:ahLst/>
            <a:cxnLst>
              <a:cxn ang="0">
                <a:pos x="wd2" y="hd2"/>
              </a:cxn>
              <a:cxn ang="5400000">
                <a:pos x="wd2" y="hd2"/>
              </a:cxn>
              <a:cxn ang="10800000">
                <a:pos x="wd2" y="hd2"/>
              </a:cxn>
              <a:cxn ang="16200000">
                <a:pos x="wd2" y="hd2"/>
              </a:cxn>
            </a:cxnLst>
            <a:rect l="0" t="0" r="r" b="b"/>
            <a:pathLst>
              <a:path w="18949" h="21600" fill="norm" stroke="1" extrusionOk="0">
                <a:moveTo>
                  <a:pt x="18949" y="11897"/>
                </a:moveTo>
                <a:lnTo>
                  <a:pt x="10836" y="0"/>
                </a:lnTo>
                <a:cubicBezTo>
                  <a:pt x="1382" y="3113"/>
                  <a:pt x="-2651" y="10965"/>
                  <a:pt x="1829" y="17535"/>
                </a:cubicBezTo>
                <a:cubicBezTo>
                  <a:pt x="2877" y="19071"/>
                  <a:pt x="4343" y="20451"/>
                  <a:pt x="6146" y="21600"/>
                </a:cubicBezTo>
                <a:lnTo>
                  <a:pt x="18949" y="11897"/>
                </a:lnTo>
              </a:path>
            </a:pathLst>
          </a:custGeom>
          <a:solidFill>
            <a:srgbClr val="A9C36A"/>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3" name="Shape"/>
          <p:cNvSpPr/>
          <p:nvPr/>
        </p:nvSpPr>
        <p:spPr>
          <a:xfrm>
            <a:off x="13068299" y="4559300"/>
            <a:ext cx="2679702" cy="4864100"/>
          </a:xfrm>
          <a:custGeom>
            <a:avLst/>
            <a:gdLst/>
            <a:ahLst/>
            <a:cxnLst>
              <a:cxn ang="0">
                <a:pos x="wd2" y="hd2"/>
              </a:cxn>
              <a:cxn ang="5400000">
                <a:pos x="wd2" y="hd2"/>
              </a:cxn>
              <a:cxn ang="10800000">
                <a:pos x="wd2" y="hd2"/>
              </a:cxn>
              <a:cxn ang="16200000">
                <a:pos x="wd2" y="hd2"/>
              </a:cxn>
            </a:cxnLst>
            <a:rect l="0" t="0" r="r" b="b"/>
            <a:pathLst>
              <a:path w="18949" h="21600" fill="norm" stroke="1" extrusionOk="0">
                <a:moveTo>
                  <a:pt x="18949" y="11897"/>
                </a:moveTo>
                <a:lnTo>
                  <a:pt x="10836" y="0"/>
                </a:lnTo>
                <a:cubicBezTo>
                  <a:pt x="1382" y="3113"/>
                  <a:pt x="-2651" y="10965"/>
                  <a:pt x="1829" y="17535"/>
                </a:cubicBezTo>
                <a:cubicBezTo>
                  <a:pt x="2877" y="19071"/>
                  <a:pt x="4343" y="20451"/>
                  <a:pt x="6146" y="21600"/>
                </a:cubicBezTo>
                <a:lnTo>
                  <a:pt x="18949" y="11897"/>
                </a:lnTo>
              </a:path>
            </a:pathLst>
          </a:custGeom>
          <a:ln w="12700">
            <a:solidFill>
              <a:srgbClr val="7F954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4" name="Shape"/>
          <p:cNvSpPr/>
          <p:nvPr/>
        </p:nvSpPr>
        <p:spPr>
          <a:xfrm>
            <a:off x="14490700" y="4279900"/>
            <a:ext cx="1257300" cy="29591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0"/>
                </a:lnTo>
                <a:cubicBezTo>
                  <a:pt x="14132" y="0"/>
                  <a:pt x="6751" y="709"/>
                  <a:pt x="0" y="2079"/>
                </a:cubicBezTo>
                <a:lnTo>
                  <a:pt x="21600" y="21600"/>
                </a:lnTo>
              </a:path>
            </a:pathLst>
          </a:custGeom>
          <a:solidFill>
            <a:srgbClr val="9278B0"/>
          </a:solidFill>
          <a:ln w="12700">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5" name="Shape"/>
          <p:cNvSpPr/>
          <p:nvPr/>
        </p:nvSpPr>
        <p:spPr>
          <a:xfrm>
            <a:off x="14490700" y="4279900"/>
            <a:ext cx="1257300" cy="29591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0"/>
                </a:lnTo>
                <a:cubicBezTo>
                  <a:pt x="14132" y="0"/>
                  <a:pt x="6751" y="709"/>
                  <a:pt x="0" y="2079"/>
                </a:cubicBezTo>
                <a:lnTo>
                  <a:pt x="21600" y="21600"/>
                </a:lnTo>
              </a:path>
            </a:pathLst>
          </a:custGeom>
          <a:ln w="12700">
            <a:solidFill>
              <a:srgbClr val="6D5786"/>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6" name="Triangle"/>
          <p:cNvSpPr/>
          <p:nvPr/>
        </p:nvSpPr>
        <p:spPr>
          <a:xfrm>
            <a:off x="15100300" y="3924300"/>
            <a:ext cx="0" cy="429768"/>
          </a:xfrm>
          <a:custGeom>
            <a:avLst/>
            <a:gdLst/>
            <a:ahLst/>
            <a:cxnLst>
              <a:cxn ang="0">
                <a:pos x="wd2" y="hd2"/>
              </a:cxn>
              <a:cxn ang="5400000">
                <a:pos x="wd2" y="hd2"/>
              </a:cxn>
              <a:cxn ang="10800000">
                <a:pos x="wd2" y="hd2"/>
              </a:cxn>
              <a:cxn ang="16200000">
                <a:pos x="wd2" y="hd2"/>
              </a:cxn>
            </a:cxnLst>
            <a:rect l="0" t="0" r="r" b="b"/>
            <a:pathLst>
              <a:path w="0" h="21600" fill="norm" stroke="1" extrusionOk="0">
                <a:moveTo>
                  <a:pt x="0" y="21600"/>
                </a:moveTo>
                <a:lnTo>
                  <a:pt x="0" y="5821"/>
                </a:lnTo>
                <a:lnTo>
                  <a:pt x="0" y="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7" name="Triangle"/>
          <p:cNvSpPr/>
          <p:nvPr/>
        </p:nvSpPr>
        <p:spPr>
          <a:xfrm>
            <a:off x="16471900" y="10096500"/>
            <a:ext cx="1993901" cy="419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372" y="21600"/>
                </a:lnTo>
                <a:lnTo>
                  <a:pt x="21600" y="2160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8" name="Triangle"/>
          <p:cNvSpPr/>
          <p:nvPr/>
        </p:nvSpPr>
        <p:spPr>
          <a:xfrm>
            <a:off x="18148300" y="4635500"/>
            <a:ext cx="0" cy="896112"/>
          </a:xfrm>
          <a:custGeom>
            <a:avLst/>
            <a:gdLst/>
            <a:ahLst/>
            <a:cxnLst>
              <a:cxn ang="0">
                <a:pos x="wd2" y="hd2"/>
              </a:cxn>
              <a:cxn ang="5400000">
                <a:pos x="wd2" y="hd2"/>
              </a:cxn>
              <a:cxn ang="10800000">
                <a:pos x="wd2" y="hd2"/>
              </a:cxn>
              <a:cxn ang="16200000">
                <a:pos x="wd2" y="hd2"/>
              </a:cxn>
            </a:cxnLst>
            <a:rect l="0" t="0" r="r" b="b"/>
            <a:pathLst>
              <a:path w="0" h="21600" fill="norm" stroke="1" extrusionOk="0">
                <a:moveTo>
                  <a:pt x="0" y="21600"/>
                </a:moveTo>
                <a:lnTo>
                  <a:pt x="0" y="2718"/>
                </a:lnTo>
                <a:lnTo>
                  <a:pt x="0" y="0"/>
                </a:lnTo>
                <a:close/>
              </a:path>
            </a:pathLst>
          </a:custGeom>
          <a:ln w="12700">
            <a:solidFill>
              <a:srgbClr val="323333"/>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69" name="Rectangle"/>
          <p:cNvSpPr/>
          <p:nvPr/>
        </p:nvSpPr>
        <p:spPr>
          <a:xfrm>
            <a:off x="12052300" y="2374900"/>
            <a:ext cx="7378700" cy="9740900"/>
          </a:xfrm>
          <a:prstGeom prst="rect">
            <a:avLst/>
          </a:prstGeom>
          <a:ln w="12700">
            <a:solidFill>
              <a:srgbClr val="9A9A9A"/>
            </a:solidFill>
            <a:miter lim="400000"/>
          </a:ln>
        </p:spPr>
        <p:txBody>
          <a:bodyPr lIns="101600" tIns="101600" rIns="101600" bIns="101600" anchor="ctr"/>
          <a:lstStyle/>
          <a:p>
            <a:pPr algn="l" defTabSz="914400">
              <a:defRPr>
                <a:solidFill>
                  <a:srgbClr val="000000"/>
                </a:solidFill>
                <a:latin typeface="Helvetica"/>
                <a:ea typeface="Helvetica"/>
                <a:cs typeface="Helvetica"/>
                <a:sym typeface="Helvetica"/>
              </a:defRPr>
            </a:pPr>
          </a:p>
        </p:txBody>
      </p:sp>
      <p:sp>
        <p:nvSpPr>
          <p:cNvPr id="370" name="Asset Mix at Quarter End"/>
          <p:cNvSpPr/>
          <p:nvPr/>
        </p:nvSpPr>
        <p:spPr>
          <a:xfrm>
            <a:off x="3478377" y="1071344"/>
            <a:ext cx="10918826" cy="9271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7200"/>
              </a:lnSpc>
              <a:defRPr sz="8400">
                <a:solidFill>
                  <a:srgbClr val="000000"/>
                </a:solidFill>
                <a:latin typeface="Gill Sans"/>
                <a:ea typeface="Gill Sans"/>
                <a:cs typeface="Gill Sans"/>
                <a:sym typeface="Gill Sans"/>
              </a:defRPr>
            </a:pPr>
            <a:r>
              <a:rPr b="1" sz="6000">
                <a:solidFill>
                  <a:srgbClr val="FEFEFE"/>
                </a:solidFill>
                <a:latin typeface="Verdana"/>
                <a:ea typeface="Verdana"/>
                <a:cs typeface="Verdana"/>
                <a:sym typeface="Verdana"/>
              </a:rPr>
              <a:t> </a:t>
            </a:r>
            <a:r>
              <a:rPr b="1" sz="6000">
                <a:solidFill>
                  <a:srgbClr val="FEFEFE"/>
                </a:solidFill>
                <a:latin typeface="Verdana"/>
                <a:ea typeface="Verdana"/>
                <a:cs typeface="Verdana"/>
                <a:sym typeface="Verdana"/>
              </a:rPr>
              <a:t>Asset Mix at Quarter End</a:t>
            </a:r>
          </a:p>
        </p:txBody>
      </p:sp>
      <p:sp>
        <p:nvSpPr>
          <p:cNvPr id="371" name="Cash…"/>
          <p:cNvSpPr/>
          <p:nvPr/>
        </p:nvSpPr>
        <p:spPr>
          <a:xfrm>
            <a:off x="6591554" y="3109722"/>
            <a:ext cx="842318" cy="901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Cash</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4.3%</a:t>
            </a:r>
          </a:p>
        </p:txBody>
      </p:sp>
      <p:sp>
        <p:nvSpPr>
          <p:cNvPr id="372" name="Trez…"/>
          <p:cNvSpPr/>
          <p:nvPr/>
        </p:nvSpPr>
        <p:spPr>
          <a:xfrm>
            <a:off x="9696957" y="3426714"/>
            <a:ext cx="951013" cy="901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Trez</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Prime</a:t>
            </a:r>
          </a:p>
        </p:txBody>
      </p:sp>
      <p:sp>
        <p:nvSpPr>
          <p:cNvPr id="373" name="Cash…"/>
          <p:cNvSpPr/>
          <p:nvPr/>
        </p:nvSpPr>
        <p:spPr>
          <a:xfrm>
            <a:off x="14635987" y="3156711"/>
            <a:ext cx="842318" cy="901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Cash</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7.0%</a:t>
            </a:r>
          </a:p>
        </p:txBody>
      </p:sp>
      <p:sp>
        <p:nvSpPr>
          <p:cNvPr id="374" name="Trez…"/>
          <p:cNvSpPr/>
          <p:nvPr/>
        </p:nvSpPr>
        <p:spPr>
          <a:xfrm>
            <a:off x="18117819" y="3424935"/>
            <a:ext cx="951013" cy="901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Trez</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Prime</a:t>
            </a:r>
          </a:p>
        </p:txBody>
      </p:sp>
      <p:sp>
        <p:nvSpPr>
          <p:cNvPr id="375" name="Cortland…"/>
          <p:cNvSpPr/>
          <p:nvPr/>
        </p:nvSpPr>
        <p:spPr>
          <a:xfrm>
            <a:off x="3752088" y="4444746"/>
            <a:ext cx="1346027" cy="901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Cortland</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32.5%</a:t>
            </a:r>
          </a:p>
        </p:txBody>
      </p:sp>
      <p:sp>
        <p:nvSpPr>
          <p:cNvPr id="376" name="30.4%…"/>
          <p:cNvSpPr/>
          <p:nvPr/>
        </p:nvSpPr>
        <p:spPr>
          <a:xfrm>
            <a:off x="9678669" y="4295394"/>
            <a:ext cx="1020119" cy="6997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30.4%</a:t>
            </a: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9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Trez</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Yield</a:t>
            </a:r>
          </a:p>
          <a:p>
            <a:pPr algn="l" defTabSz="1168400">
              <a:lnSpc>
                <a:spcPts val="5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32.8%</a:t>
            </a:r>
          </a:p>
        </p:txBody>
      </p:sp>
      <p:sp>
        <p:nvSpPr>
          <p:cNvPr id="377" name="Cortland…"/>
          <p:cNvSpPr/>
          <p:nvPr/>
        </p:nvSpPr>
        <p:spPr>
          <a:xfrm>
            <a:off x="12427204" y="4264405"/>
            <a:ext cx="1346027" cy="1384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Cortland</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Credit</a:t>
            </a:r>
          </a:p>
          <a:p>
            <a:pPr algn="l" defTabSz="1168400">
              <a:lnSpc>
                <a:spcPts val="5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31.1%</a:t>
            </a:r>
          </a:p>
        </p:txBody>
      </p:sp>
      <p:sp>
        <p:nvSpPr>
          <p:cNvPr id="378" name="30.3%…"/>
          <p:cNvSpPr/>
          <p:nvPr/>
        </p:nvSpPr>
        <p:spPr>
          <a:xfrm>
            <a:off x="18099532" y="4293615"/>
            <a:ext cx="1202272" cy="6972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30.3%</a:t>
            </a: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2000"/>
              </a:lnSpc>
              <a:defRPr sz="8400">
                <a:solidFill>
                  <a:srgbClr val="000000"/>
                </a:solidFill>
                <a:latin typeface="Gill Sans"/>
                <a:ea typeface="Gill Sans"/>
                <a:cs typeface="Gill Sans"/>
                <a:sym typeface="Gill Sans"/>
              </a:defRPr>
            </a:pPr>
          </a:p>
          <a:p>
            <a:pPr algn="l" defTabSz="1168400">
              <a:lnSpc>
                <a:spcPts val="700"/>
              </a:lnSpc>
              <a:defRPr sz="8400">
                <a:solidFill>
                  <a:srgbClr val="000000"/>
                </a:solidFill>
                <a:latin typeface="Gill Sans"/>
                <a:ea typeface="Gill Sans"/>
                <a:cs typeface="Gill Sans"/>
                <a:sym typeface="Gill Sans"/>
              </a:defRPr>
            </a:pPr>
          </a:p>
          <a:p>
            <a:pPr algn="l" defTabSz="914400">
              <a:lnSpc>
                <a:spcPts val="2800"/>
              </a:lnSpc>
              <a:tabLst>
                <a:tab pos="457200" algn="l"/>
              </a:tabLst>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Trez</a:t>
            </a:r>
          </a:p>
          <a:p>
            <a:pPr algn="l" defTabSz="1168400">
              <a:lnSpc>
                <a:spcPts val="600"/>
              </a:lnSpc>
              <a:defRPr sz="8400">
                <a:solidFill>
                  <a:srgbClr val="000000"/>
                </a:solidFill>
                <a:latin typeface="Gill Sans"/>
                <a:ea typeface="Gill Sans"/>
                <a:cs typeface="Gill Sans"/>
                <a:sym typeface="Gill Sans"/>
              </a:defRPr>
            </a:pPr>
          </a:p>
          <a:p>
            <a:pPr algn="l" defTabSz="914400">
              <a:lnSpc>
                <a:spcPts val="2800"/>
              </a:lnSpc>
              <a:tabLst>
                <a:tab pos="406400" algn="l"/>
              </a:tabLst>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Yield</a:t>
            </a:r>
          </a:p>
          <a:p>
            <a:pPr algn="l" defTabSz="1168400">
              <a:lnSpc>
                <a:spcPts val="600"/>
              </a:lnSpc>
              <a:defRPr sz="8400">
                <a:solidFill>
                  <a:srgbClr val="000000"/>
                </a:solidFill>
                <a:latin typeface="Gill Sans"/>
                <a:ea typeface="Gill Sans"/>
                <a:cs typeface="Gill Sans"/>
                <a:sym typeface="Gill Sans"/>
              </a:defRPr>
            </a:pPr>
          </a:p>
          <a:p>
            <a:pPr algn="l" defTabSz="1168400">
              <a:lnSpc>
                <a:spcPts val="2800"/>
              </a:lnSpc>
              <a:defRPr sz="8400">
                <a:solidFill>
                  <a:srgbClr val="000000"/>
                </a:solidFill>
                <a:latin typeface="Gill Sans"/>
                <a:ea typeface="Gill Sans"/>
                <a:cs typeface="Gill Sans"/>
                <a:sym typeface="Gill Sans"/>
              </a:defRPr>
            </a:pPr>
            <a:r>
              <a:rPr sz="2800">
                <a:solidFill>
                  <a:srgbClr val="343434"/>
                </a:solidFill>
                <a:latin typeface="Times New Roman"/>
                <a:ea typeface="Times New Roman"/>
                <a:cs typeface="Times New Roman"/>
                <a:sym typeface="Times New Roman"/>
              </a:rPr>
              <a:t>  </a:t>
            </a:r>
            <a:r>
              <a:rPr sz="2800">
                <a:solidFill>
                  <a:srgbClr val="343434"/>
                </a:solidFill>
                <a:latin typeface="Times New Roman"/>
                <a:ea typeface="Times New Roman"/>
                <a:cs typeface="Times New Roman"/>
                <a:sym typeface="Times New Roman"/>
              </a:rPr>
              <a:t>31.5%</a:t>
            </a:r>
          </a:p>
        </p:txBody>
      </p:sp>
      <p:sp>
        <p:nvSpPr>
          <p:cNvPr id="379" name="Group Life Disability"/>
          <p:cNvSpPr/>
          <p:nvPr/>
        </p:nvSpPr>
        <p:spPr>
          <a:xfrm>
            <a:off x="6386829" y="12284354"/>
            <a:ext cx="10634093" cy="52573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914400">
              <a:lnSpc>
                <a:spcPts val="3700"/>
              </a:lnSpc>
              <a:tabLst>
                <a:tab pos="8585200" algn="l"/>
              </a:tabLst>
              <a:defRPr sz="8400">
                <a:solidFill>
                  <a:srgbClr val="000000"/>
                </a:solidFill>
                <a:latin typeface="Gill Sans"/>
                <a:ea typeface="Gill Sans"/>
                <a:cs typeface="Gill Sans"/>
                <a:sym typeface="Gill Sans"/>
              </a:defRPr>
            </a:pPr>
            <a:r>
              <a:rPr sz="3600">
                <a:solidFill>
                  <a:srgbClr val="343434"/>
                </a:solidFill>
                <a:latin typeface="Times New Roman"/>
                <a:ea typeface="Times New Roman"/>
                <a:cs typeface="Times New Roman"/>
                <a:sym typeface="Times New Roman"/>
              </a:rPr>
              <a:t> </a:t>
            </a:r>
            <a:r>
              <a:rPr sz="3600">
                <a:solidFill>
                  <a:srgbClr val="343434"/>
                </a:solidFill>
                <a:latin typeface="Times New Roman"/>
                <a:ea typeface="Times New Roman"/>
                <a:cs typeface="Times New Roman"/>
                <a:sym typeface="Times New Roman"/>
              </a:rPr>
              <a:t>Group Life	Disability</a:t>
            </a:r>
          </a:p>
        </p:txBody>
      </p:sp>
      <p:sp>
        <p:nvSpPr>
          <p:cNvPr id="380" name="5"/>
          <p:cNvSpPr/>
          <p:nvPr/>
        </p:nvSpPr>
        <p:spPr>
          <a:xfrm>
            <a:off x="12151868" y="13059308"/>
            <a:ext cx="263476" cy="30869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168400">
              <a:lnSpc>
                <a:spcPts val="2400"/>
              </a:lnSpc>
              <a:defRPr sz="8400">
                <a:solidFill>
                  <a:srgbClr val="000000"/>
                </a:solidFill>
                <a:latin typeface="Gill Sans"/>
                <a:ea typeface="Gill Sans"/>
                <a:cs typeface="Gill Sans"/>
                <a:sym typeface="Gill Sans"/>
              </a:defRPr>
            </a:pPr>
            <a:r>
              <a:rPr sz="2000">
                <a:solidFill>
                  <a:srgbClr val="7D7D7D"/>
                </a:solidFill>
                <a:latin typeface="Verdana"/>
                <a:ea typeface="Verdana"/>
                <a:cs typeface="Verdana"/>
                <a:sym typeface="Verdana"/>
              </a:rPr>
              <a:t> </a:t>
            </a:r>
            <a:r>
              <a:rPr sz="2000">
                <a:solidFill>
                  <a:srgbClr val="7D7D7D"/>
                </a:solidFill>
                <a:latin typeface="Verdana"/>
                <a:ea typeface="Verdana"/>
                <a:cs typeface="Verdana"/>
                <a:sym typeface="Verdana"/>
              </a:rPr>
              <a:t>5</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2" name="How much money is invested in each Plan?"/>
          <p:cNvSpPr txBox="1"/>
          <p:nvPr>
            <p:ph type="body" sz="half" idx="1"/>
          </p:nvPr>
        </p:nvSpPr>
        <p:spPr>
          <a:prstGeom prst="rect">
            <a:avLst/>
          </a:prstGeom>
        </p:spPr>
        <p:txBody>
          <a:bodyPr/>
          <a:lstStyle/>
          <a:p>
            <a:pPr/>
            <a:r>
              <a:t>How much money is invested in each Plan?</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384" name="Table"/>
          <p:cNvGraphicFramePr/>
          <p:nvPr/>
        </p:nvGraphicFramePr>
        <p:xfrm>
          <a:off x="6041394" y="2182644"/>
          <a:ext cx="10922001" cy="111887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509438"/>
                <a:gridCol w="5791773"/>
              </a:tblGrid>
              <a:tr h="2235200">
                <a:tc>
                  <a:txBody>
                    <a:bodyPr/>
                    <a:lstStyle/>
                    <a:p>
                      <a:pPr algn="l" defTabSz="914400">
                        <a:defRPr>
                          <a:solidFill>
                            <a:srgbClr val="000000"/>
                          </a:solidFill>
                        </a:defRPr>
                      </a:pPr>
                      <a:r>
                        <a:rPr sz="4000">
                          <a:solidFill>
                            <a:srgbClr val="FFFFFF"/>
                          </a:solidFill>
                        </a:rPr>
                        <a:t>Cash</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$1,232,602</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Cortland Credit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$3,880,726</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Trez Capital Prime Trust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$3,768,928</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Trez Capital Yield Trust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$3,919,654</a:t>
                      </a:r>
                    </a:p>
                  </a:txBody>
                  <a:tcPr marL="50800" marR="50800" marT="50800" marB="50800" anchor="ctr" anchorCtr="0" horzOverflow="overflow"/>
                </a:tc>
              </a:tr>
              <a:tr h="2235200">
                <a:tc>
                  <a:txBody>
                    <a:bodyPr/>
                    <a:lstStyle/>
                    <a:p>
                      <a:pPr algn="l" defTabSz="914400">
                        <a:defRPr>
                          <a:solidFill>
                            <a:srgbClr val="000000"/>
                          </a:solidFill>
                        </a:defRPr>
                      </a:pPr>
                      <a:r>
                        <a:rPr sz="5000">
                          <a:solidFill>
                            <a:srgbClr val="FFFFFF"/>
                          </a:solidFill>
                        </a:rPr>
                        <a:t>TOTAL</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$12,801,910</a:t>
                      </a:r>
                    </a:p>
                  </a:txBody>
                  <a:tcPr marL="50800" marR="50800" marT="50800" marB="50800" anchor="ctr" anchorCtr="0" horzOverflow="overflow"/>
                </a:tc>
              </a:tr>
            </a:tbl>
          </a:graphicData>
        </a:graphic>
      </p:graphicFrame>
      <p:sp>
        <p:nvSpPr>
          <p:cNvPr id="385" name="Disability Plan"/>
          <p:cNvSpPr txBox="1"/>
          <p:nvPr/>
        </p:nvSpPr>
        <p:spPr>
          <a:xfrm>
            <a:off x="8746299" y="165404"/>
            <a:ext cx="6891402" cy="135407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500"/>
            </a:lvl1pPr>
          </a:lstStyle>
          <a:p>
            <a:pPr/>
            <a:r>
              <a:t>Disability Plan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MEBP AGM Presentation Agenda"/>
          <p:cNvSpPr txBox="1"/>
          <p:nvPr>
            <p:ph type="title"/>
          </p:nvPr>
        </p:nvSpPr>
        <p:spPr>
          <a:prstGeom prst="rect">
            <a:avLst/>
          </a:prstGeom>
        </p:spPr>
        <p:txBody>
          <a:bodyPr/>
          <a:lstStyle/>
          <a:p>
            <a:pPr/>
            <a:r>
              <a:t>MEBP AGM Presentation Agenda</a:t>
            </a:r>
          </a:p>
        </p:txBody>
      </p:sp>
      <p:sp>
        <p:nvSpPr>
          <p:cNvPr id="185" name="September 25, 2020"/>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sz="4200"/>
            </a:lvl1pPr>
          </a:lstStyle>
          <a:p>
            <a:pPr/>
            <a:r>
              <a:t>September 25, 2020</a:t>
            </a:r>
          </a:p>
        </p:txBody>
      </p:sp>
      <p:sp>
        <p:nvSpPr>
          <p:cNvPr id="186" name="Pension Plan…"/>
          <p:cNvSpPr txBox="1"/>
          <p:nvPr>
            <p:ph type="body" idx="1"/>
          </p:nvPr>
        </p:nvSpPr>
        <p:spPr>
          <a:prstGeom prst="rect">
            <a:avLst/>
          </a:prstGeom>
        </p:spPr>
        <p:txBody>
          <a:bodyPr/>
          <a:lstStyle/>
          <a:p>
            <a:pPr marL="1018645" indent="-1018645">
              <a:lnSpc>
                <a:spcPct val="150000"/>
              </a:lnSpc>
              <a:buSzPct val="100000"/>
              <a:buAutoNum type="arabicPeriod" startAt="1"/>
            </a:pPr>
            <a:r>
              <a:t>Pension Plan</a:t>
            </a:r>
          </a:p>
          <a:p>
            <a:pPr marL="1018645" indent="-1018645">
              <a:lnSpc>
                <a:spcPct val="150000"/>
              </a:lnSpc>
              <a:buSzPct val="100000"/>
              <a:buAutoNum type="arabicPeriod" startAt="1"/>
            </a:pPr>
            <a:r>
              <a:t>Disability &amp; Group Insurance Plans</a:t>
            </a:r>
          </a:p>
          <a:p>
            <a:pPr marL="1018645" indent="-1018645">
              <a:lnSpc>
                <a:spcPct val="150000"/>
              </a:lnSpc>
              <a:buSzPct val="100000"/>
              <a:buAutoNum type="arabicPeriod" startAt="1"/>
            </a:pPr>
            <a:r>
              <a:t>Frequently Asked Questions (and Answers!)</a:t>
            </a:r>
          </a:p>
          <a:p>
            <a:pPr marL="1018645" indent="-1018645">
              <a:buSzPct val="100000"/>
              <a:buAutoNum type="arabicPeriod" startAt="1"/>
            </a:pPr>
            <a:r>
              <a:t>Your Questions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387" name="Table"/>
          <p:cNvGraphicFramePr/>
          <p:nvPr/>
        </p:nvGraphicFramePr>
        <p:xfrm>
          <a:off x="6662625" y="2369854"/>
          <a:ext cx="10922001" cy="11188701"/>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6255408"/>
                <a:gridCol w="5557852"/>
              </a:tblGrid>
              <a:tr h="2235200">
                <a:tc>
                  <a:txBody>
                    <a:bodyPr/>
                    <a:lstStyle/>
                    <a:p>
                      <a:pPr algn="l" defTabSz="914400">
                        <a:defRPr>
                          <a:solidFill>
                            <a:srgbClr val="000000"/>
                          </a:solidFill>
                        </a:defRPr>
                      </a:pPr>
                      <a:r>
                        <a:rPr sz="4000">
                          <a:solidFill>
                            <a:srgbClr val="FFFFFF"/>
                          </a:solidFill>
                        </a:rPr>
                        <a:t>Cash</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$886,680</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Cortland Credit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$3,055,308</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Trez Capital Prime Trust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$2,845,974</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Trez Capital Yield Trust</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$3,086,999</a:t>
                      </a:r>
                    </a:p>
                  </a:txBody>
                  <a:tcPr marL="50800" marR="50800" marT="50800" marB="50800" anchor="ctr" anchorCtr="0" horzOverflow="overflow"/>
                </a:tc>
              </a:tr>
              <a:tr h="2235200">
                <a:tc>
                  <a:txBody>
                    <a:bodyPr/>
                    <a:lstStyle/>
                    <a:p>
                      <a:pPr algn="l" defTabSz="914400">
                        <a:defRPr>
                          <a:solidFill>
                            <a:srgbClr val="000000"/>
                          </a:solidFill>
                        </a:defRPr>
                      </a:pPr>
                      <a:r>
                        <a:rPr sz="4000">
                          <a:solidFill>
                            <a:srgbClr val="FFFFFF"/>
                          </a:solidFill>
                        </a:rPr>
                        <a:t>TOTAL</a:t>
                      </a:r>
                    </a:p>
                  </a:txBody>
                  <a:tcPr marL="50800" marR="50800" marT="50800" marB="50800" anchor="ctr" anchorCtr="0" horzOverflow="overflow"/>
                </a:tc>
                <a:tc>
                  <a:txBody>
                    <a:bodyPr/>
                    <a:lstStyle/>
                    <a:p>
                      <a:pPr algn="r" defTabSz="914400">
                        <a:defRPr>
                          <a:solidFill>
                            <a:srgbClr val="000000"/>
                          </a:solidFill>
                        </a:defRPr>
                      </a:pPr>
                      <a:r>
                        <a:rPr sz="5000">
                          <a:solidFill>
                            <a:srgbClr val="FFFFFF"/>
                          </a:solidFill>
                        </a:rPr>
                        <a:t>$9,874,961</a:t>
                      </a:r>
                    </a:p>
                  </a:txBody>
                  <a:tcPr marL="50800" marR="50800" marT="50800" marB="50800" anchor="ctr" anchorCtr="0" horzOverflow="overflow"/>
                </a:tc>
              </a:tr>
            </a:tbl>
          </a:graphicData>
        </a:graphic>
      </p:graphicFrame>
      <p:sp>
        <p:nvSpPr>
          <p:cNvPr id="388" name="Group Insurance"/>
          <p:cNvSpPr txBox="1"/>
          <p:nvPr/>
        </p:nvSpPr>
        <p:spPr>
          <a:xfrm>
            <a:off x="8883587" y="493020"/>
            <a:ext cx="8152258" cy="135407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500"/>
            </a:lvl1pPr>
          </a:lstStyle>
          <a:p>
            <a:pPr/>
            <a:r>
              <a:t>Group Insurance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90" name="picture-0.jpeg" descr="picture-0.jpeg"/>
          <p:cNvPicPr>
            <a:picLocks noChangeAspect="0"/>
          </p:cNvPicPr>
          <p:nvPr/>
        </p:nvPicPr>
        <p:blipFill>
          <a:blip r:embed="rId2">
            <a:extLst/>
          </a:blip>
          <a:stretch>
            <a:fillRect/>
          </a:stretch>
        </p:blipFill>
        <p:spPr>
          <a:xfrm>
            <a:off x="7443354" y="758536"/>
            <a:ext cx="9580419" cy="12323620"/>
          </a:xfrm>
          <a:prstGeom prst="rect">
            <a:avLst/>
          </a:prstGeom>
          <a:ln w="12700">
            <a:miter lim="400000"/>
          </a:ln>
        </p:spPr>
      </p:pic>
      <p:sp>
        <p:nvSpPr>
          <p:cNvPr id="391" name="Cortland Credit Strategies LP - Series F…"/>
          <p:cNvSpPr/>
          <p:nvPr/>
        </p:nvSpPr>
        <p:spPr>
          <a:xfrm>
            <a:off x="10824556" y="1003595"/>
            <a:ext cx="3618756" cy="63573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600"/>
              </a:lnSpc>
              <a:defRPr sz="5600">
                <a:solidFill>
                  <a:srgbClr val="000000"/>
                </a:solidFill>
                <a:latin typeface="Gill Sans"/>
                <a:ea typeface="Gill Sans"/>
                <a:cs typeface="Gill Sans"/>
                <a:sym typeface="Gill Sans"/>
              </a:defRPr>
            </a:pPr>
            <a:r>
              <a:rPr b="1" sz="1600">
                <a:latin typeface="Times New Roman"/>
                <a:ea typeface="Times New Roman"/>
                <a:cs typeface="Times New Roman"/>
                <a:sym typeface="Times New Roman"/>
              </a:rPr>
              <a:t> </a:t>
            </a:r>
            <a:r>
              <a:rPr b="1" sz="1600">
                <a:latin typeface="Times New Roman"/>
                <a:ea typeface="Times New Roman"/>
                <a:cs typeface="Times New Roman"/>
                <a:sym typeface="Times New Roman"/>
              </a:rPr>
              <a:t>Cortland Credit Strategies LP - Series F</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Short-Term Private Debt</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Performance as of June 30, 2020</a:t>
            </a:r>
          </a:p>
        </p:txBody>
      </p:sp>
      <p:sp>
        <p:nvSpPr>
          <p:cNvPr id="392" name="Also available in RRSP version"/>
          <p:cNvSpPr/>
          <p:nvPr/>
        </p:nvSpPr>
        <p:spPr>
          <a:xfrm>
            <a:off x="15108849" y="1644016"/>
            <a:ext cx="1901295" cy="16927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Also available in RRSP version</a:t>
            </a:r>
          </a:p>
        </p:txBody>
      </p:sp>
      <p:sp>
        <p:nvSpPr>
          <p:cNvPr id="393" name="MANAGER…"/>
          <p:cNvSpPr/>
          <p:nvPr/>
        </p:nvSpPr>
        <p:spPr>
          <a:xfrm>
            <a:off x="7701842" y="2289723"/>
            <a:ext cx="2814379" cy="283583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MANAGER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Cortland Credit Group Inc.</a:t>
            </a:r>
          </a:p>
          <a:p>
            <a:pPr algn="l" defTabSz="796636">
              <a:lnSpc>
                <a:spcPts val="1300"/>
              </a:lnSpc>
              <a:defRPr sz="5600">
                <a:solidFill>
                  <a:srgbClr val="000000"/>
                </a:solidFill>
                <a:latin typeface="Gill Sans"/>
                <a:ea typeface="Gill Sans"/>
                <a:cs typeface="Gill Sans"/>
                <a:sym typeface="Gill Sans"/>
              </a:defRPr>
            </a:pPr>
          </a:p>
          <a:p>
            <a:pPr algn="l" defTabSz="796636">
              <a:lnSpc>
                <a:spcPts val="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FUND INVESTMENT OBJECTIVE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To preserve capital and generate uncorrelated</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returns  that  meet  or  exceed  performance</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targets  through  cross  class,  short  dura  on</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debt investments. The Fund aims to provide a</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superior fixed income investment vehicle with</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 dis  nct debt capital strategy for retail and</a:t>
            </a:r>
          </a:p>
          <a:p>
            <a:pPr algn="l" defTabSz="796636">
              <a:lnSpc>
                <a:spcPts val="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ins  tu  onal investors.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FUND DETAILS</a:t>
            </a:r>
          </a:p>
        </p:txBody>
      </p:sp>
      <p:sp>
        <p:nvSpPr>
          <p:cNvPr id="394" name="FUND STRATEGY…"/>
          <p:cNvSpPr/>
          <p:nvPr/>
        </p:nvSpPr>
        <p:spPr>
          <a:xfrm>
            <a:off x="10824556" y="1919235"/>
            <a:ext cx="6215739" cy="3479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FUND STRATEGY</a:t>
            </a:r>
          </a:p>
          <a:p>
            <a:pPr algn="l" defTabSz="796636">
              <a:lnSpc>
                <a:spcPts val="7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Provide a stable income investment opportunity by acquiring a por  olio of diversified short</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term private debt, with peripheral exposures to short term Mortgages and public High Yield</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and Corporate/Government securi  es</a:t>
            </a:r>
          </a:p>
          <a:p>
            <a:pPr algn="l" defTabSz="796636">
              <a:lnSpc>
                <a:spcPts val="6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Focus on short dura  on debt instruments to reduce interest rate sensi  vity and achieve the</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Fund’s liquidity objec  ves</a:t>
            </a:r>
          </a:p>
          <a:p>
            <a:pPr algn="l" defTabSz="796636">
              <a:lnSpc>
                <a:spcPts val="6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Execute origina  on strategies within robust Por  olio Management Guidelines, Investment</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Controls and Restric  ons to provide prudent diversifica  on while delivering superior risk-</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adjusted returns</a:t>
            </a:r>
          </a:p>
          <a:p>
            <a:pPr algn="l" defTabSz="796636">
              <a:lnSpc>
                <a:spcPts val="6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Apply stringent investment review pla  orm employing fundamental bo  om-up analysis to</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select only companies with lower risk of default and to maximize protec  on through the capital</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152400" algn="l"/>
              </a:tabLst>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structure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MONTHLY RETURNS SINCE INCEPTION (%)</a:t>
            </a:r>
          </a:p>
          <a:p>
            <a:pPr algn="l" defTabSz="796636">
              <a:lnSpc>
                <a:spcPts val="10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Jan	Feb	Mar	Apr	May	Jun	Jul	Aug	Sep	Oct	Nov	Dec	YTD</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177800" algn="l"/>
                <a:tab pos="685800" algn="l"/>
                <a:tab pos="1092200" algn="l"/>
                <a:tab pos="1485900" algn="l"/>
                <a:tab pos="1892300" algn="l"/>
                <a:tab pos="2298700" algn="l"/>
                <a:tab pos="2705100" algn="l"/>
                <a:tab pos="56134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2020	</a:t>
            </a:r>
            <a:r>
              <a:rPr sz="900">
                <a:latin typeface="Times New Roman"/>
                <a:ea typeface="Times New Roman"/>
                <a:cs typeface="Times New Roman"/>
                <a:sym typeface="Times New Roman"/>
              </a:rPr>
              <a:t>0.49	0.45	0.33	0.42	0.53	0.50	2.77%</a:t>
            </a:r>
          </a:p>
        </p:txBody>
      </p:sp>
      <p:sp>
        <p:nvSpPr>
          <p:cNvPr id="395" name="Date of incep  on…"/>
          <p:cNvSpPr/>
          <p:nvPr/>
        </p:nvSpPr>
        <p:spPr>
          <a:xfrm>
            <a:off x="7744183" y="5184856"/>
            <a:ext cx="1323789" cy="1414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Date of incep  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AUM</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NAV Per Unit</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Management Fee</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Opera  ons/Underwri  ng</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Expense</a:t>
            </a:r>
          </a:p>
        </p:txBody>
      </p:sp>
      <p:sp>
        <p:nvSpPr>
          <p:cNvPr id="396" name="September 9,…"/>
          <p:cNvSpPr/>
          <p:nvPr/>
        </p:nvSpPr>
        <p:spPr>
          <a:xfrm>
            <a:off x="9522540" y="5110751"/>
            <a:ext cx="717801" cy="1414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September 9,</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2013</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$474.2 MM</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$11.7637</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0.45%</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1.70%</a:t>
            </a:r>
          </a:p>
        </p:txBody>
      </p:sp>
      <p:sp>
        <p:nvSpPr>
          <p:cNvPr id="397" name="2019 0.41 0.52 0.48 0.43 0.35 0.75 0.40 0.53 0.48 0.55 0.56 0.61 6.23%…"/>
          <p:cNvSpPr/>
          <p:nvPr/>
        </p:nvSpPr>
        <p:spPr>
          <a:xfrm>
            <a:off x="11002691" y="5174257"/>
            <a:ext cx="5833700" cy="13724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2019	</a:t>
            </a:r>
            <a:r>
              <a:rPr sz="900">
                <a:latin typeface="Times New Roman"/>
                <a:ea typeface="Times New Roman"/>
                <a:cs typeface="Times New Roman"/>
                <a:sym typeface="Times New Roman"/>
              </a:rPr>
              <a:t>0.41	0.52	0.48	0.43	0.35	0.75	0.40	0.53	0.48	0.55	0.56	0.61	6.23%</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2018	</a:t>
            </a:r>
            <a:r>
              <a:rPr sz="900">
                <a:latin typeface="Times New Roman"/>
                <a:ea typeface="Times New Roman"/>
                <a:cs typeface="Times New Roman"/>
                <a:sym typeface="Times New Roman"/>
              </a:rPr>
              <a:t>0.49	0.45	0.48	0.43	0.43	0.41	0.67	0.52	0.60	0.49	0.49	0.51	6.12%</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2017	</a:t>
            </a:r>
            <a:r>
              <a:rPr sz="900">
                <a:latin typeface="Times New Roman"/>
                <a:ea typeface="Times New Roman"/>
                <a:cs typeface="Times New Roman"/>
                <a:sym typeface="Times New Roman"/>
              </a:rPr>
              <a:t>0.50	0.46	0.55	0.51	0.46	0.45	0.42	0.35	0.40	0.62	0.56	0.48	5.92%</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2016	</a:t>
            </a:r>
            <a:r>
              <a:rPr sz="900">
                <a:latin typeface="Times New Roman"/>
                <a:ea typeface="Times New Roman"/>
                <a:cs typeface="Times New Roman"/>
                <a:sym typeface="Times New Roman"/>
              </a:rPr>
              <a:t>0.45	0.44	0.54	0.61	0.41	0.49	0.54	0.50	0.48	0.56	0.47	0.52	6.18%</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2015	</a:t>
            </a:r>
            <a:r>
              <a:rPr sz="900">
                <a:latin typeface="Times New Roman"/>
                <a:ea typeface="Times New Roman"/>
                <a:cs typeface="Times New Roman"/>
                <a:sym typeface="Times New Roman"/>
              </a:rPr>
              <a:t>0.62	0.36	0.49	0.53	0.43	0.41	0.41	0.41	0.49	0.48	0.46	0.44	5.68%</a:t>
            </a:r>
          </a:p>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508000" algn="l"/>
                <a:tab pos="914400" algn="l"/>
                <a:tab pos="1308100" algn="l"/>
                <a:tab pos="1714500" algn="l"/>
                <a:tab pos="2120900" algn="l"/>
                <a:tab pos="2527300" algn="l"/>
                <a:tab pos="2933700" algn="l"/>
                <a:tab pos="3352800" algn="l"/>
                <a:tab pos="3759200" algn="l"/>
                <a:tab pos="4178300" algn="l"/>
                <a:tab pos="4584700" algn="l"/>
                <a:tab pos="5003800" algn="l"/>
                <a:tab pos="54356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2014	</a:t>
            </a:r>
            <a:r>
              <a:rPr sz="900">
                <a:latin typeface="Times New Roman"/>
                <a:ea typeface="Times New Roman"/>
                <a:cs typeface="Times New Roman"/>
                <a:sym typeface="Times New Roman"/>
              </a:rPr>
              <a:t>0.48	0.43	0.44	0.42	0.43	0.43	0.47	0.43	0.43	0.44	0.44	0.43	5.40%</a:t>
            </a:r>
          </a:p>
        </p:txBody>
      </p:sp>
      <p:sp>
        <p:nvSpPr>
          <p:cNvPr id="398" name="Latest Distribu  on…"/>
          <p:cNvSpPr/>
          <p:nvPr/>
        </p:nvSpPr>
        <p:spPr>
          <a:xfrm>
            <a:off x="7744183" y="6571539"/>
            <a:ext cx="1233731" cy="406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Latest Distribu  on</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Distribu  on Frequency</a:t>
            </a:r>
          </a:p>
        </p:txBody>
      </p:sp>
      <p:sp>
        <p:nvSpPr>
          <p:cNvPr id="399" name="$0.0593…"/>
          <p:cNvSpPr/>
          <p:nvPr/>
        </p:nvSpPr>
        <p:spPr>
          <a:xfrm>
            <a:off x="9522540" y="6571539"/>
            <a:ext cx="479909" cy="406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$0.0593</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Monthly</a:t>
            </a:r>
          </a:p>
        </p:txBody>
      </p:sp>
      <p:sp>
        <p:nvSpPr>
          <p:cNvPr id="400" name="2013…"/>
          <p:cNvSpPr/>
          <p:nvPr/>
        </p:nvSpPr>
        <p:spPr>
          <a:xfrm>
            <a:off x="10824556" y="6508033"/>
            <a:ext cx="2895358" cy="48270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778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2013</a:t>
            </a:r>
          </a:p>
          <a:p>
            <a:pPr algn="l" defTabSz="796636">
              <a:lnSpc>
                <a:spcPts val="12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PERIODIC AND ANNUALIZED RETURNS</a:t>
            </a:r>
          </a:p>
        </p:txBody>
      </p:sp>
      <p:sp>
        <p:nvSpPr>
          <p:cNvPr id="401" name="0.24 0.24 0.40 0.33 1.21%"/>
          <p:cNvSpPr/>
          <p:nvPr/>
        </p:nvSpPr>
        <p:spPr>
          <a:xfrm>
            <a:off x="14771439" y="6508033"/>
            <a:ext cx="2045919"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06400" algn="l"/>
                <a:tab pos="825500" algn="l"/>
                <a:tab pos="1231900" algn="l"/>
                <a:tab pos="1663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0.24	0.24	0.40	0.33	1.21%</a:t>
            </a:r>
          </a:p>
        </p:txBody>
      </p:sp>
      <p:sp>
        <p:nvSpPr>
          <p:cNvPr id="402" name="Distribu  ons Since Incep  on $3.323…"/>
          <p:cNvSpPr/>
          <p:nvPr/>
        </p:nvSpPr>
        <p:spPr>
          <a:xfrm>
            <a:off x="7701842" y="7037312"/>
            <a:ext cx="2201852" cy="571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8161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Distribu  ons Since Incep  on	$3.323</a:t>
            </a:r>
          </a:p>
          <a:p>
            <a:pPr algn="l" defTabSz="796636">
              <a:lnSpc>
                <a:spcPts val="1300"/>
              </a:lnSpc>
              <a:defRPr sz="5600">
                <a:solidFill>
                  <a:srgbClr val="000000"/>
                </a:solidFill>
                <a:latin typeface="Gill Sans"/>
                <a:ea typeface="Gill Sans"/>
                <a:cs typeface="Gill Sans"/>
                <a:sym typeface="Gill Sans"/>
              </a:defRPr>
            </a:pPr>
          </a:p>
          <a:p>
            <a:pPr algn="l" defTabSz="796636">
              <a:lnSpc>
                <a:spcPts val="5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EXPOSURE BY SECTOR</a:t>
            </a:r>
          </a:p>
        </p:txBody>
      </p:sp>
      <p:sp>
        <p:nvSpPr>
          <p:cNvPr id="403" name="*All performance shown is the F-Series of the Cortland Credit Strategies LP, net of fees. Returns include changes in…"/>
          <p:cNvSpPr/>
          <p:nvPr/>
        </p:nvSpPr>
        <p:spPr>
          <a:xfrm>
            <a:off x="10824556" y="7598334"/>
            <a:ext cx="6077955" cy="889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*All performance shown is the F-Series of the Cortland Credit Strategies LP, net of fees. Returns include changes in</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the unit value and assumes reinvestment of all distribu  ons and do not take into account sales, redemp  on,</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distribu  on, or op  onal charges or incomes taxes payable by any unitholder that would have reduced returns.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TOP 10 INVESTMENTS</a:t>
            </a:r>
          </a:p>
        </p:txBody>
      </p:sp>
      <p:sp>
        <p:nvSpPr>
          <p:cNvPr id="404" name="#"/>
          <p:cNvSpPr/>
          <p:nvPr/>
        </p:nvSpPr>
        <p:spPr>
          <a:xfrm>
            <a:off x="10904098" y="8603950"/>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a:t>
            </a:r>
          </a:p>
        </p:txBody>
      </p:sp>
      <p:sp>
        <p:nvSpPr>
          <p:cNvPr id="405" name="Type"/>
          <p:cNvSpPr/>
          <p:nvPr/>
        </p:nvSpPr>
        <p:spPr>
          <a:xfrm>
            <a:off x="11439992" y="8603950"/>
            <a:ext cx="313935"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Type</a:t>
            </a:r>
          </a:p>
        </p:txBody>
      </p:sp>
      <p:sp>
        <p:nvSpPr>
          <p:cNvPr id="406" name="Industry"/>
          <p:cNvSpPr/>
          <p:nvPr/>
        </p:nvSpPr>
        <p:spPr>
          <a:xfrm>
            <a:off x="12299407" y="8603950"/>
            <a:ext cx="51612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Industry</a:t>
            </a:r>
          </a:p>
        </p:txBody>
      </p:sp>
      <p:sp>
        <p:nvSpPr>
          <p:cNvPr id="407" name="Descrip  on"/>
          <p:cNvSpPr/>
          <p:nvPr/>
        </p:nvSpPr>
        <p:spPr>
          <a:xfrm>
            <a:off x="14127550" y="8603950"/>
            <a:ext cx="660215"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Descrip  on</a:t>
            </a:r>
          </a:p>
        </p:txBody>
      </p:sp>
      <p:sp>
        <p:nvSpPr>
          <p:cNvPr id="408" name="# of…"/>
          <p:cNvSpPr/>
          <p:nvPr/>
        </p:nvSpPr>
        <p:spPr>
          <a:xfrm>
            <a:off x="15951223" y="8529845"/>
            <a:ext cx="515994"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 of</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Obligors</a:t>
            </a:r>
          </a:p>
        </p:txBody>
      </p:sp>
      <p:sp>
        <p:nvSpPr>
          <p:cNvPr id="409" name="Weight"/>
          <p:cNvSpPr/>
          <p:nvPr/>
        </p:nvSpPr>
        <p:spPr>
          <a:xfrm>
            <a:off x="16457987" y="8603950"/>
            <a:ext cx="436528"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711200" algn="l"/>
                <a:tab pos="1104900" algn="l"/>
                <a:tab pos="1498600" algn="l"/>
                <a:tab pos="1905000" algn="l"/>
                <a:tab pos="2286000" algn="l"/>
                <a:tab pos="2730500" algn="l"/>
                <a:tab pos="3162300" algn="l"/>
                <a:tab pos="3543300" algn="l"/>
                <a:tab pos="3962400" algn="l"/>
                <a:tab pos="4368800" algn="l"/>
                <a:tab pos="4775200" algn="l"/>
                <a:tab pos="5194300" algn="l"/>
                <a:tab pos="5664200" algn="l"/>
              </a:tabLst>
              <a:defRPr sz="56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Weight</a:t>
            </a:r>
          </a:p>
        </p:txBody>
      </p:sp>
      <p:sp>
        <p:nvSpPr>
          <p:cNvPr id="410" name="1"/>
          <p:cNvSpPr/>
          <p:nvPr/>
        </p:nvSpPr>
        <p:spPr>
          <a:xfrm>
            <a:off x="10903440" y="8974437"/>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a:t>
            </a:r>
          </a:p>
        </p:txBody>
      </p:sp>
      <p:sp>
        <p:nvSpPr>
          <p:cNvPr id="411" name="Senior Secured…"/>
          <p:cNvSpPr/>
          <p:nvPr/>
        </p:nvSpPr>
        <p:spPr>
          <a:xfrm>
            <a:off x="11179492" y="8900351"/>
            <a:ext cx="822383"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Revolver</a:t>
            </a:r>
          </a:p>
        </p:txBody>
      </p:sp>
      <p:sp>
        <p:nvSpPr>
          <p:cNvPr id="412" name="Informa  on…"/>
          <p:cNvSpPr/>
          <p:nvPr/>
        </p:nvSpPr>
        <p:spPr>
          <a:xfrm>
            <a:off x="12212729" y="8900351"/>
            <a:ext cx="652859"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Informa  on</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Technology</a:t>
            </a:r>
          </a:p>
        </p:txBody>
      </p:sp>
      <p:sp>
        <p:nvSpPr>
          <p:cNvPr id="413" name="IT products &amp; services"/>
          <p:cNvSpPr/>
          <p:nvPr/>
        </p:nvSpPr>
        <p:spPr>
          <a:xfrm>
            <a:off x="13862079" y="8974437"/>
            <a:ext cx="1219144"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IT products &amp; services</a:t>
            </a:r>
          </a:p>
        </p:txBody>
      </p:sp>
      <p:sp>
        <p:nvSpPr>
          <p:cNvPr id="414" name="8 10%"/>
          <p:cNvSpPr/>
          <p:nvPr/>
        </p:nvSpPr>
        <p:spPr>
          <a:xfrm>
            <a:off x="16137946" y="8974437"/>
            <a:ext cx="66989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393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8	10%</a:t>
            </a:r>
          </a:p>
        </p:txBody>
      </p:sp>
      <p:sp>
        <p:nvSpPr>
          <p:cNvPr id="415" name="EXPOSURE BY SECURITY TYPE"/>
          <p:cNvSpPr/>
          <p:nvPr/>
        </p:nvSpPr>
        <p:spPr>
          <a:xfrm>
            <a:off x="7701842" y="9561939"/>
            <a:ext cx="2306609" cy="169272"/>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EXPOSURE BY SECURITY TYPE</a:t>
            </a:r>
          </a:p>
        </p:txBody>
      </p:sp>
      <p:sp>
        <p:nvSpPr>
          <p:cNvPr id="416" name="2…"/>
          <p:cNvSpPr/>
          <p:nvPr/>
        </p:nvSpPr>
        <p:spPr>
          <a:xfrm>
            <a:off x="10903440" y="9344925"/>
            <a:ext cx="127001" cy="5461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5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3</a:t>
            </a:r>
          </a:p>
        </p:txBody>
      </p:sp>
      <p:sp>
        <p:nvSpPr>
          <p:cNvPr id="417" name="Senior Secured…"/>
          <p:cNvSpPr/>
          <p:nvPr/>
        </p:nvSpPr>
        <p:spPr>
          <a:xfrm>
            <a:off x="11179492" y="9270837"/>
            <a:ext cx="822383" cy="736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Revolver</a:t>
            </a:r>
          </a:p>
          <a:p>
            <a:pPr algn="l" defTabSz="796636">
              <a:lnSpc>
                <a:spcPts val="7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Revolver</a:t>
            </a:r>
          </a:p>
        </p:txBody>
      </p:sp>
      <p:sp>
        <p:nvSpPr>
          <p:cNvPr id="418" name="Industrial…"/>
          <p:cNvSpPr/>
          <p:nvPr/>
        </p:nvSpPr>
        <p:spPr>
          <a:xfrm>
            <a:off x="12176517" y="9344925"/>
            <a:ext cx="732134" cy="63861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Industrial</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Consumer</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Discre  onary</a:t>
            </a:r>
          </a:p>
        </p:txBody>
      </p:sp>
      <p:sp>
        <p:nvSpPr>
          <p:cNvPr id="419" name="Purchase order &amp; AR financing for a solar panel…"/>
          <p:cNvSpPr/>
          <p:nvPr/>
        </p:nvSpPr>
        <p:spPr>
          <a:xfrm>
            <a:off x="13178651" y="9270837"/>
            <a:ext cx="2586246" cy="63861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Purchase order &amp; AR financing for a solar panel</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8890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manufacturer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AR factoring for a security equipment distributor</a:t>
            </a:r>
          </a:p>
        </p:txBody>
      </p:sp>
      <p:sp>
        <p:nvSpPr>
          <p:cNvPr id="420" name="90 7%…"/>
          <p:cNvSpPr/>
          <p:nvPr/>
        </p:nvSpPr>
        <p:spPr>
          <a:xfrm>
            <a:off x="16041365" y="9344925"/>
            <a:ext cx="735417" cy="5461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520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90	7%</a:t>
            </a:r>
          </a:p>
          <a:p>
            <a:pPr algn="l" defTabSz="796636">
              <a:lnSpc>
                <a:spcPts val="1300"/>
              </a:lnSpc>
              <a:defRPr sz="5600">
                <a:solidFill>
                  <a:srgbClr val="000000"/>
                </a:solidFill>
                <a:latin typeface="Gill Sans"/>
                <a:ea typeface="Gill Sans"/>
                <a:cs typeface="Gill Sans"/>
                <a:sym typeface="Gill Sans"/>
              </a:defRPr>
            </a:pPr>
          </a:p>
          <a:p>
            <a:pPr algn="l" defTabSz="796636">
              <a:lnSpc>
                <a:spcPts val="500"/>
              </a:lnSpc>
              <a:defRPr sz="5600">
                <a:solidFill>
                  <a:srgbClr val="000000"/>
                </a:solidFill>
                <a:latin typeface="Gill Sans"/>
                <a:ea typeface="Gill Sans"/>
                <a:cs typeface="Gill Sans"/>
                <a:sym typeface="Gill Sans"/>
              </a:defRPr>
            </a:pPr>
          </a:p>
          <a:p>
            <a:pPr algn="l" defTabSz="623454">
              <a:lnSpc>
                <a:spcPts val="1000"/>
              </a:lnSpc>
              <a:tabLst>
                <a:tab pos="520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1199	7%</a:t>
            </a:r>
          </a:p>
        </p:txBody>
      </p:sp>
      <p:sp>
        <p:nvSpPr>
          <p:cNvPr id="421" name="4"/>
          <p:cNvSpPr/>
          <p:nvPr/>
        </p:nvSpPr>
        <p:spPr>
          <a:xfrm>
            <a:off x="10903440" y="10085918"/>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4</a:t>
            </a:r>
          </a:p>
        </p:txBody>
      </p:sp>
      <p:sp>
        <p:nvSpPr>
          <p:cNvPr id="422" name="Senior Secured…"/>
          <p:cNvSpPr/>
          <p:nvPr/>
        </p:nvSpPr>
        <p:spPr>
          <a:xfrm>
            <a:off x="11143608" y="10011813"/>
            <a:ext cx="927028" cy="3198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 Term Loan</a:t>
            </a:r>
          </a:p>
        </p:txBody>
      </p:sp>
      <p:sp>
        <p:nvSpPr>
          <p:cNvPr id="423" name="Financial"/>
          <p:cNvSpPr/>
          <p:nvPr/>
        </p:nvSpPr>
        <p:spPr>
          <a:xfrm>
            <a:off x="12290800" y="10085918"/>
            <a:ext cx="515804"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Financial</a:t>
            </a:r>
          </a:p>
        </p:txBody>
      </p:sp>
      <p:sp>
        <p:nvSpPr>
          <p:cNvPr id="424" name="Short-term loan to support a leading Canadian fintechs…"/>
          <p:cNvSpPr/>
          <p:nvPr/>
        </p:nvSpPr>
        <p:spPr>
          <a:xfrm>
            <a:off x="13016726" y="10011813"/>
            <a:ext cx="2878421" cy="3198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Short-term loan to support a leading Canadian fintechs</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0033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loan origina  on</a:t>
            </a:r>
          </a:p>
        </p:txBody>
      </p:sp>
      <p:sp>
        <p:nvSpPr>
          <p:cNvPr id="425" name="1241 6%"/>
          <p:cNvSpPr/>
          <p:nvPr/>
        </p:nvSpPr>
        <p:spPr>
          <a:xfrm>
            <a:off x="16041365" y="10085918"/>
            <a:ext cx="735417"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520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1241	6%</a:t>
            </a:r>
          </a:p>
        </p:txBody>
      </p:sp>
      <p:sp>
        <p:nvSpPr>
          <p:cNvPr id="426" name="5"/>
          <p:cNvSpPr/>
          <p:nvPr/>
        </p:nvSpPr>
        <p:spPr>
          <a:xfrm>
            <a:off x="10903440" y="10456405"/>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a:t>
            </a:r>
          </a:p>
        </p:txBody>
      </p:sp>
      <p:sp>
        <p:nvSpPr>
          <p:cNvPr id="427" name="Senior Secured…"/>
          <p:cNvSpPr/>
          <p:nvPr/>
        </p:nvSpPr>
        <p:spPr>
          <a:xfrm>
            <a:off x="11143608" y="10382301"/>
            <a:ext cx="927028" cy="3198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 Term Loan</a:t>
            </a:r>
          </a:p>
        </p:txBody>
      </p:sp>
      <p:sp>
        <p:nvSpPr>
          <p:cNvPr id="428" name="Materials"/>
          <p:cNvSpPr/>
          <p:nvPr/>
        </p:nvSpPr>
        <p:spPr>
          <a:xfrm>
            <a:off x="12275248" y="10456405"/>
            <a:ext cx="522972"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Materials</a:t>
            </a:r>
          </a:p>
        </p:txBody>
      </p:sp>
      <p:sp>
        <p:nvSpPr>
          <p:cNvPr id="429" name="Bridge loan to support the acquisi  on of a mining mill in…"/>
          <p:cNvSpPr/>
          <p:nvPr/>
        </p:nvSpPr>
        <p:spPr>
          <a:xfrm>
            <a:off x="12983163" y="10382301"/>
            <a:ext cx="2990626" cy="3198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Bridge loan to support the acquisi  on of a mining mill in</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2192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Australia</a:t>
            </a:r>
          </a:p>
        </p:txBody>
      </p:sp>
      <p:sp>
        <p:nvSpPr>
          <p:cNvPr id="430" name="1"/>
          <p:cNvSpPr/>
          <p:nvPr/>
        </p:nvSpPr>
        <p:spPr>
          <a:xfrm>
            <a:off x="16137946" y="10456405"/>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a:t>
            </a:r>
          </a:p>
        </p:txBody>
      </p:sp>
      <p:sp>
        <p:nvSpPr>
          <p:cNvPr id="431" name="5%"/>
          <p:cNvSpPr/>
          <p:nvPr/>
        </p:nvSpPr>
        <p:spPr>
          <a:xfrm>
            <a:off x="16568980" y="10456405"/>
            <a:ext cx="20561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a:t>
            </a:r>
          </a:p>
        </p:txBody>
      </p:sp>
      <p:sp>
        <p:nvSpPr>
          <p:cNvPr id="432" name="6"/>
          <p:cNvSpPr/>
          <p:nvPr/>
        </p:nvSpPr>
        <p:spPr>
          <a:xfrm>
            <a:off x="10903440" y="10826894"/>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6</a:t>
            </a:r>
          </a:p>
        </p:txBody>
      </p:sp>
      <p:sp>
        <p:nvSpPr>
          <p:cNvPr id="433" name="Senior Secured…"/>
          <p:cNvSpPr/>
          <p:nvPr/>
        </p:nvSpPr>
        <p:spPr>
          <a:xfrm>
            <a:off x="11143608" y="10752789"/>
            <a:ext cx="927028"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 Term Loan</a:t>
            </a:r>
          </a:p>
        </p:txBody>
      </p:sp>
      <p:sp>
        <p:nvSpPr>
          <p:cNvPr id="434" name="Healthcare"/>
          <p:cNvSpPr/>
          <p:nvPr/>
        </p:nvSpPr>
        <p:spPr>
          <a:xfrm>
            <a:off x="12237702" y="10826894"/>
            <a:ext cx="59489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Healthcare</a:t>
            </a:r>
          </a:p>
        </p:txBody>
      </p:sp>
      <p:sp>
        <p:nvSpPr>
          <p:cNvPr id="435" name="Bridge loan for a health care and natural food product…"/>
          <p:cNvSpPr/>
          <p:nvPr/>
        </p:nvSpPr>
        <p:spPr>
          <a:xfrm>
            <a:off x="13041698" y="10752789"/>
            <a:ext cx="2827506"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Bridge loan for a health care and natural food product</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168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provider</a:t>
            </a:r>
          </a:p>
        </p:txBody>
      </p:sp>
      <p:sp>
        <p:nvSpPr>
          <p:cNvPr id="436" name="1"/>
          <p:cNvSpPr/>
          <p:nvPr/>
        </p:nvSpPr>
        <p:spPr>
          <a:xfrm>
            <a:off x="16137946" y="10826894"/>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a:t>
            </a:r>
          </a:p>
        </p:txBody>
      </p:sp>
      <p:sp>
        <p:nvSpPr>
          <p:cNvPr id="437" name="4%"/>
          <p:cNvSpPr/>
          <p:nvPr/>
        </p:nvSpPr>
        <p:spPr>
          <a:xfrm>
            <a:off x="16568980" y="10826894"/>
            <a:ext cx="20561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4%</a:t>
            </a:r>
          </a:p>
        </p:txBody>
      </p:sp>
      <p:sp>
        <p:nvSpPr>
          <p:cNvPr id="438" name="7"/>
          <p:cNvSpPr/>
          <p:nvPr/>
        </p:nvSpPr>
        <p:spPr>
          <a:xfrm>
            <a:off x="10903440" y="11197382"/>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a:t>
            </a:r>
          </a:p>
        </p:txBody>
      </p:sp>
      <p:sp>
        <p:nvSpPr>
          <p:cNvPr id="439" name="Senior Secured…"/>
          <p:cNvSpPr/>
          <p:nvPr/>
        </p:nvSpPr>
        <p:spPr>
          <a:xfrm>
            <a:off x="11179492" y="11123294"/>
            <a:ext cx="822383" cy="3198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Revolver</a:t>
            </a:r>
          </a:p>
        </p:txBody>
      </p:sp>
      <p:sp>
        <p:nvSpPr>
          <p:cNvPr id="440" name="Real Estate"/>
          <p:cNvSpPr/>
          <p:nvPr/>
        </p:nvSpPr>
        <p:spPr>
          <a:xfrm>
            <a:off x="12236213" y="11197382"/>
            <a:ext cx="62032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Real Estate</a:t>
            </a:r>
          </a:p>
        </p:txBody>
      </p:sp>
      <p:sp>
        <p:nvSpPr>
          <p:cNvPr id="441" name="Mortgage financing"/>
          <p:cNvSpPr/>
          <p:nvPr/>
        </p:nvSpPr>
        <p:spPr>
          <a:xfrm>
            <a:off x="13927749" y="11197382"/>
            <a:ext cx="1060402"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Mortgage financing</a:t>
            </a:r>
          </a:p>
        </p:txBody>
      </p:sp>
      <p:sp>
        <p:nvSpPr>
          <p:cNvPr id="442" name="257 4%"/>
          <p:cNvSpPr/>
          <p:nvPr/>
        </p:nvSpPr>
        <p:spPr>
          <a:xfrm>
            <a:off x="16073611" y="11197382"/>
            <a:ext cx="70262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953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257	4%</a:t>
            </a:r>
          </a:p>
        </p:txBody>
      </p:sp>
      <p:sp>
        <p:nvSpPr>
          <p:cNvPr id="443" name="Fundserv CODES"/>
          <p:cNvSpPr/>
          <p:nvPr/>
        </p:nvSpPr>
        <p:spPr>
          <a:xfrm>
            <a:off x="7701842" y="11583751"/>
            <a:ext cx="1177854" cy="16927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100"/>
              </a:lnSpc>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Fundserv CODES</a:t>
            </a:r>
          </a:p>
        </p:txBody>
      </p:sp>
      <p:sp>
        <p:nvSpPr>
          <p:cNvPr id="444" name="8"/>
          <p:cNvSpPr/>
          <p:nvPr/>
        </p:nvSpPr>
        <p:spPr>
          <a:xfrm>
            <a:off x="10903440" y="11567869"/>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8</a:t>
            </a:r>
          </a:p>
        </p:txBody>
      </p:sp>
      <p:sp>
        <p:nvSpPr>
          <p:cNvPr id="445" name="Senior Secured…"/>
          <p:cNvSpPr/>
          <p:nvPr/>
        </p:nvSpPr>
        <p:spPr>
          <a:xfrm>
            <a:off x="11143608" y="11493782"/>
            <a:ext cx="927028" cy="3198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 Term Loan</a:t>
            </a:r>
          </a:p>
        </p:txBody>
      </p:sp>
      <p:sp>
        <p:nvSpPr>
          <p:cNvPr id="446" name="Consumer…"/>
          <p:cNvSpPr/>
          <p:nvPr/>
        </p:nvSpPr>
        <p:spPr>
          <a:xfrm>
            <a:off x="12254743" y="11493782"/>
            <a:ext cx="566415" cy="3198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Consumer</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Staples</a:t>
            </a:r>
          </a:p>
        </p:txBody>
      </p:sp>
      <p:sp>
        <p:nvSpPr>
          <p:cNvPr id="447" name="Bridge loan to support the shareholder buyout and…"/>
          <p:cNvSpPr/>
          <p:nvPr/>
        </p:nvSpPr>
        <p:spPr>
          <a:xfrm>
            <a:off x="13118610" y="11493782"/>
            <a:ext cx="2640469" cy="31988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Bridge loan to support the shareholder buyout and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2667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growth of an Ontario based cra  brewer</a:t>
            </a:r>
          </a:p>
        </p:txBody>
      </p:sp>
      <p:sp>
        <p:nvSpPr>
          <p:cNvPr id="448" name="1"/>
          <p:cNvSpPr/>
          <p:nvPr/>
        </p:nvSpPr>
        <p:spPr>
          <a:xfrm>
            <a:off x="16137946" y="11567869"/>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a:t>
            </a:r>
          </a:p>
        </p:txBody>
      </p:sp>
      <p:sp>
        <p:nvSpPr>
          <p:cNvPr id="449" name="3%"/>
          <p:cNvSpPr/>
          <p:nvPr/>
        </p:nvSpPr>
        <p:spPr>
          <a:xfrm>
            <a:off x="16568980" y="11567869"/>
            <a:ext cx="20561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3%</a:t>
            </a:r>
          </a:p>
        </p:txBody>
      </p:sp>
      <p:sp>
        <p:nvSpPr>
          <p:cNvPr id="450" name="CCSLP - F : CCG100…"/>
          <p:cNvSpPr/>
          <p:nvPr/>
        </p:nvSpPr>
        <p:spPr>
          <a:xfrm>
            <a:off x="7701842" y="11911913"/>
            <a:ext cx="1631174" cy="37029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100"/>
              </a:lnSpc>
              <a:tabLst>
                <a:tab pos="838200" algn="l"/>
              </a:tabLst>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CCSLP - F	</a:t>
            </a:r>
            <a:r>
              <a:rPr sz="1000">
                <a:latin typeface="Times New Roman"/>
                <a:ea typeface="Times New Roman"/>
                <a:cs typeface="Times New Roman"/>
                <a:sym typeface="Times New Roman"/>
              </a:rPr>
              <a:t>: CCG100</a:t>
            </a:r>
          </a:p>
          <a:p>
            <a:pPr algn="l" defTabSz="796636">
              <a:lnSpc>
                <a:spcPts val="200"/>
              </a:lnSpc>
              <a:defRPr sz="5600">
                <a:solidFill>
                  <a:srgbClr val="000000"/>
                </a:solidFill>
                <a:latin typeface="Gill Sans"/>
                <a:ea typeface="Gill Sans"/>
                <a:cs typeface="Gill Sans"/>
                <a:sym typeface="Gill Sans"/>
              </a:defRPr>
            </a:pPr>
          </a:p>
          <a:p>
            <a:pPr algn="l" defTabSz="623454">
              <a:lnSpc>
                <a:spcPts val="1100"/>
              </a:lnSpc>
              <a:tabLst>
                <a:tab pos="838200" algn="l"/>
              </a:tabLst>
              <a:defRPr sz="5600">
                <a:solidFill>
                  <a:srgbClr val="000000"/>
                </a:solidFill>
                <a:latin typeface="Gill Sans"/>
                <a:ea typeface="Gill Sans"/>
                <a:cs typeface="Gill Sans"/>
                <a:sym typeface="Gill Sans"/>
              </a:defRPr>
            </a:pPr>
            <a:r>
              <a:rPr b="1" sz="1000">
                <a:latin typeface="Times New Roman"/>
                <a:ea typeface="Times New Roman"/>
                <a:cs typeface="Times New Roman"/>
                <a:sym typeface="Times New Roman"/>
              </a:rPr>
              <a:t> </a:t>
            </a:r>
            <a:r>
              <a:rPr b="1" sz="1000">
                <a:latin typeface="Times New Roman"/>
                <a:ea typeface="Times New Roman"/>
                <a:cs typeface="Times New Roman"/>
                <a:sym typeface="Times New Roman"/>
              </a:rPr>
              <a:t>CCSLP - A	</a:t>
            </a:r>
            <a:r>
              <a:rPr sz="1000">
                <a:latin typeface="Times New Roman"/>
                <a:ea typeface="Times New Roman"/>
                <a:cs typeface="Times New Roman"/>
                <a:sym typeface="Times New Roman"/>
              </a:rPr>
              <a:t>: CCG102</a:t>
            </a:r>
          </a:p>
        </p:txBody>
      </p:sp>
      <p:sp>
        <p:nvSpPr>
          <p:cNvPr id="451" name="9"/>
          <p:cNvSpPr/>
          <p:nvPr/>
        </p:nvSpPr>
        <p:spPr>
          <a:xfrm>
            <a:off x="10903440" y="11938375"/>
            <a:ext cx="127001"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9</a:t>
            </a:r>
          </a:p>
        </p:txBody>
      </p:sp>
      <p:sp>
        <p:nvSpPr>
          <p:cNvPr id="452" name="Senior Secured…"/>
          <p:cNvSpPr/>
          <p:nvPr/>
        </p:nvSpPr>
        <p:spPr>
          <a:xfrm>
            <a:off x="11143608" y="11864270"/>
            <a:ext cx="927028"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Short Term Loan</a:t>
            </a:r>
          </a:p>
        </p:txBody>
      </p:sp>
      <p:sp>
        <p:nvSpPr>
          <p:cNvPr id="453" name="Financial Credit facility for Canadian based credit card receivables 1"/>
          <p:cNvSpPr/>
          <p:nvPr/>
        </p:nvSpPr>
        <p:spPr>
          <a:xfrm>
            <a:off x="12290800" y="11938375"/>
            <a:ext cx="4050948"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685800" algn="l"/>
                <a:tab pos="3835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Financial	Credit facility for Canadian based credit card receivables	1</a:t>
            </a:r>
          </a:p>
        </p:txBody>
      </p:sp>
      <p:sp>
        <p:nvSpPr>
          <p:cNvPr id="454" name="3%"/>
          <p:cNvSpPr/>
          <p:nvPr/>
        </p:nvSpPr>
        <p:spPr>
          <a:xfrm>
            <a:off x="16568980" y="11938375"/>
            <a:ext cx="20561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3%</a:t>
            </a:r>
          </a:p>
        </p:txBody>
      </p:sp>
      <p:sp>
        <p:nvSpPr>
          <p:cNvPr id="455" name="10"/>
          <p:cNvSpPr/>
          <p:nvPr/>
        </p:nvSpPr>
        <p:spPr>
          <a:xfrm>
            <a:off x="10871350" y="12308862"/>
            <a:ext cx="162359"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a:t>
            </a:r>
          </a:p>
        </p:txBody>
      </p:sp>
      <p:sp>
        <p:nvSpPr>
          <p:cNvPr id="456" name="Senior Secured…"/>
          <p:cNvSpPr/>
          <p:nvPr/>
        </p:nvSpPr>
        <p:spPr>
          <a:xfrm>
            <a:off x="11179492" y="12234758"/>
            <a:ext cx="822383"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Senior Secured</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Revolver</a:t>
            </a:r>
          </a:p>
        </p:txBody>
      </p:sp>
      <p:sp>
        <p:nvSpPr>
          <p:cNvPr id="457" name="Informa  on…"/>
          <p:cNvSpPr/>
          <p:nvPr/>
        </p:nvSpPr>
        <p:spPr>
          <a:xfrm>
            <a:off x="12212729" y="12234758"/>
            <a:ext cx="652859"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Informa  on</a:t>
            </a: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Technology</a:t>
            </a:r>
          </a:p>
        </p:txBody>
      </p:sp>
      <p:sp>
        <p:nvSpPr>
          <p:cNvPr id="458" name="AR financing for Value Added Reseller of IT products &amp;…"/>
          <p:cNvSpPr/>
          <p:nvPr/>
        </p:nvSpPr>
        <p:spPr>
          <a:xfrm>
            <a:off x="13033264" y="12234758"/>
            <a:ext cx="3008187" cy="31988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AR financing for Value Added Reseller of IT products &amp;</a:t>
            </a: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1811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services</a:t>
            </a:r>
          </a:p>
        </p:txBody>
      </p:sp>
      <p:sp>
        <p:nvSpPr>
          <p:cNvPr id="459" name="257 3%"/>
          <p:cNvSpPr/>
          <p:nvPr/>
        </p:nvSpPr>
        <p:spPr>
          <a:xfrm>
            <a:off x="16073611" y="12308862"/>
            <a:ext cx="702623"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953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257	3%</a:t>
            </a:r>
          </a:p>
        </p:txBody>
      </p:sp>
      <p:sp>
        <p:nvSpPr>
          <p:cNvPr id="460" name="Total: 3056 52%"/>
          <p:cNvSpPr/>
          <p:nvPr/>
        </p:nvSpPr>
        <p:spPr>
          <a:xfrm>
            <a:off x="10866899" y="12605246"/>
            <a:ext cx="5989650" cy="152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5168900" algn="l"/>
                <a:tab pos="56642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Total:	</a:t>
            </a:r>
            <a:r>
              <a:rPr sz="900">
                <a:latin typeface="Times New Roman"/>
                <a:ea typeface="Times New Roman"/>
                <a:cs typeface="Times New Roman"/>
                <a:sym typeface="Times New Roman"/>
              </a:rPr>
              <a:t>3056	52%</a:t>
            </a:r>
          </a:p>
        </p:txBody>
      </p:sp>
      <p:graphicFrame>
        <p:nvGraphicFramePr>
          <p:cNvPr id="461" name="Table"/>
          <p:cNvGraphicFramePr/>
          <p:nvPr/>
        </p:nvGraphicFramePr>
        <p:xfrm>
          <a:off x="10806545" y="6961909"/>
          <a:ext cx="6108747" cy="502810"/>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5966407"/>
                <a:gridCol w="138457"/>
              </a:tblGrid>
              <a:tr h="258944">
                <a:tc>
                  <a:txBody>
                    <a:bodyPr/>
                    <a:lstStyle/>
                    <a:p>
                      <a:pPr algn="l" defTabSz="796636">
                        <a:lnSpc>
                          <a:spcPts val="700"/>
                        </a:lnSpc>
                        <a:defRPr sz="5600">
                          <a:solidFill>
                            <a:srgbClr val="000000"/>
                          </a:solidFill>
                          <a:latin typeface="Gill Sans"/>
                          <a:ea typeface="Gill Sans"/>
                          <a:cs typeface="Gill Sans"/>
                          <a:sym typeface="Gill Sans"/>
                        </a:defRPr>
                      </a:pPr>
                    </a:p>
                    <a:p>
                      <a:pPr algn="l" defTabSz="623454">
                        <a:lnSpc>
                          <a:spcPts val="1000"/>
                        </a:lnSpc>
                        <a:tabLst>
                          <a:tab pos="609600" algn="l"/>
                          <a:tab pos="1714500" algn="l"/>
                          <a:tab pos="2298700" algn="l"/>
                          <a:tab pos="2882900" algn="l"/>
                          <a:tab pos="3492500" algn="l"/>
                          <a:tab pos="4076700" algn="l"/>
                          <a:tab pos="4660900" algn="l"/>
                          <a:tab pos="5245100" algn="l"/>
                        </a:tabLst>
                        <a:defRPr sz="4800">
                          <a:solidFill>
                            <a:srgbClr val="000000"/>
                          </a:solidFill>
                          <a:latin typeface="Gill Sans"/>
                          <a:ea typeface="Gill Sans"/>
                          <a:cs typeface="Gill Sans"/>
                          <a:sym typeface="Gill Sans"/>
                        </a:defRPr>
                      </a:pPr>
                      <a:r>
                        <a:rPr b="1" sz="900">
                          <a:solidFill>
                            <a:srgbClr val="FEFEFE"/>
                          </a:solidFill>
                          <a:latin typeface="Times New Roman"/>
                          <a:ea typeface="Times New Roman"/>
                          <a:cs typeface="Times New Roman"/>
                          <a:sym typeface="Times New Roman"/>
                        </a:rPr>
                        <a:t>	</a:t>
                      </a:r>
                      <a:r>
                        <a:rPr b="1" sz="900">
                          <a:solidFill>
                            <a:srgbClr val="FEFEFE"/>
                          </a:solidFill>
                          <a:latin typeface="Times New Roman"/>
                          <a:ea typeface="Times New Roman"/>
                          <a:cs typeface="Times New Roman"/>
                          <a:sym typeface="Times New Roman"/>
                        </a:rPr>
                        <a:t>Period	1 mo	3 mo	6 mo	1 yr	3 yr	5 yr	Incep  on</a:t>
                      </a:r>
                    </a:p>
                  </a:txBody>
                  <a:tcPr marL="0" marR="0" marT="0" marB="0" anchor="t" anchorCtr="0" horzOverflow="overflow">
                    <a:lnL w="3175">
                      <a:solidFill>
                        <a:srgbClr val="000000"/>
                      </a:solidFill>
                      <a:miter lim="400000"/>
                    </a:lnL>
                    <a:lnR w="3175">
                      <a:miter lim="400000"/>
                    </a:lnR>
                    <a:lnT w="3175">
                      <a:solidFill>
                        <a:srgbClr val="000000"/>
                      </a:solidFill>
                      <a:miter lim="400000"/>
                    </a:lnT>
                    <a:lnB w="3175">
                      <a:solidFill>
                        <a:srgbClr val="000000"/>
                      </a:solidFill>
                      <a:miter lim="400000"/>
                    </a:lnB>
                    <a:solidFill>
                      <a:srgbClr val="244873"/>
                    </a:solidFill>
                  </a:tcPr>
                </a:tc>
                <a:tc rowSpan="2">
                  <a:txBody>
                    <a:bodyPr/>
                    <a:lstStyle/>
                    <a:p>
                      <a:pPr defTabSz="914400">
                        <a:tabLst>
                          <a:tab pos="1244600" algn="l"/>
                        </a:tabLst>
                        <a:defRPr sz="4800">
                          <a:solidFill>
                            <a:srgbClr val="000000"/>
                          </a:solidFill>
                          <a:latin typeface="Gill Sans"/>
                          <a:ea typeface="Gill Sans"/>
                          <a:cs typeface="Gill Sans"/>
                          <a:sym typeface="Gill Sans"/>
                        </a:defRPr>
                      </a:pPr>
                    </a:p>
                  </a:txBody>
                  <a:tcPr marL="0" marR="0" marT="0" marB="0" anchor="t" anchorCtr="0" horzOverflow="overflow">
                    <a:lnL w="3175">
                      <a:miter lim="400000"/>
                    </a:lnL>
                    <a:lnR w="3175">
                      <a:miter lim="400000"/>
                    </a:lnR>
                    <a:lnT w="12700">
                      <a:solidFill>
                        <a:srgbClr val="666666"/>
                      </a:solidFill>
                      <a:miter lim="400000"/>
                    </a:lnT>
                    <a:lnB w="25400">
                      <a:solidFill>
                        <a:srgbClr val="000000"/>
                      </a:solidFill>
                      <a:miter lim="400000"/>
                    </a:lnB>
                  </a:tcPr>
                </a:tc>
              </a:tr>
              <a:tr h="223401">
                <a:tc>
                  <a:txBody>
                    <a:bodyPr/>
                    <a:lstStyle/>
                    <a:p>
                      <a:pPr algn="l" defTabSz="796636">
                        <a:lnSpc>
                          <a:spcPts val="300"/>
                        </a:lnSpc>
                        <a:defRPr sz="5600">
                          <a:solidFill>
                            <a:srgbClr val="000000"/>
                          </a:solidFill>
                          <a:latin typeface="Gill Sans"/>
                          <a:ea typeface="Gill Sans"/>
                          <a:cs typeface="Gill Sans"/>
                          <a:sym typeface="Gill Sans"/>
                        </a:defRPr>
                      </a:pPr>
                    </a:p>
                    <a:p>
                      <a:pPr algn="l" defTabSz="623454">
                        <a:lnSpc>
                          <a:spcPts val="1000"/>
                        </a:lnSpc>
                        <a:tabLst>
                          <a:tab pos="1689100" algn="l"/>
                          <a:tab pos="2273300" algn="l"/>
                          <a:tab pos="2857500" algn="l"/>
                          <a:tab pos="3441700" algn="l"/>
                          <a:tab pos="4025900" algn="l"/>
                          <a:tab pos="4610100" algn="l"/>
                          <a:tab pos="5334000" algn="l"/>
                        </a:tabLst>
                        <a:defRPr sz="48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Fund Performance	0.50%	1.47%	2.77%	6.02%	6.02%	6.00%	5.78%</a:t>
                      </a:r>
                    </a:p>
                  </a:txBody>
                  <a:tcPr marL="0" marR="0" marT="0" marB="0" anchor="t" anchorCtr="0" horzOverflow="overflow">
                    <a:lnL w="3175">
                      <a:solidFill>
                        <a:srgbClr val="000000"/>
                      </a:solidFill>
                      <a:miter lim="400000"/>
                    </a:lnL>
                    <a:lnR w="3175">
                      <a:miter lim="400000"/>
                    </a:lnR>
                    <a:lnT w="3175">
                      <a:solidFill>
                        <a:srgbClr val="000000"/>
                      </a:solidFill>
                      <a:miter lim="400000"/>
                    </a:lnT>
                    <a:lnB w="3175">
                      <a:solidFill>
                        <a:srgbClr val="000000"/>
                      </a:solidFill>
                      <a:miter lim="400000"/>
                    </a:lnB>
                  </a:tcPr>
                </a:tc>
                <a:tc vMerge="1">
                  <a:tcPr/>
                </a:tc>
              </a:tr>
            </a:tbl>
          </a:graphicData>
        </a:graphic>
      </p:graphicFrame>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3" name="Rectangle"/>
          <p:cNvSpPr/>
          <p:nvPr/>
        </p:nvSpPr>
        <p:spPr>
          <a:xfrm>
            <a:off x="7576704" y="2658340"/>
            <a:ext cx="9204614" cy="251115"/>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4" name="Rectangle"/>
          <p:cNvSpPr/>
          <p:nvPr/>
        </p:nvSpPr>
        <p:spPr>
          <a:xfrm>
            <a:off x="7576704" y="4684568"/>
            <a:ext cx="5429251" cy="251114"/>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5" name="Rectangle"/>
          <p:cNvSpPr/>
          <p:nvPr/>
        </p:nvSpPr>
        <p:spPr>
          <a:xfrm>
            <a:off x="13205113" y="4684568"/>
            <a:ext cx="3576205" cy="251114"/>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6" name="Rectangle"/>
          <p:cNvSpPr/>
          <p:nvPr/>
        </p:nvSpPr>
        <p:spPr>
          <a:xfrm>
            <a:off x="13205113" y="6052704"/>
            <a:ext cx="3576205"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7" name="Rectangle"/>
          <p:cNvSpPr/>
          <p:nvPr/>
        </p:nvSpPr>
        <p:spPr>
          <a:xfrm>
            <a:off x="7576704" y="8130886"/>
            <a:ext cx="6381751" cy="251115"/>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8" name="Rectangle"/>
          <p:cNvSpPr/>
          <p:nvPr/>
        </p:nvSpPr>
        <p:spPr>
          <a:xfrm>
            <a:off x="14157613" y="8130886"/>
            <a:ext cx="2623705" cy="251115"/>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69" name="Rectangle"/>
          <p:cNvSpPr/>
          <p:nvPr/>
        </p:nvSpPr>
        <p:spPr>
          <a:xfrm>
            <a:off x="7576704" y="11005704"/>
            <a:ext cx="9204614" cy="251114"/>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0" name="Rectangle"/>
          <p:cNvSpPr/>
          <p:nvPr/>
        </p:nvSpPr>
        <p:spPr>
          <a:xfrm>
            <a:off x="7576704" y="11785022"/>
            <a:ext cx="9204614" cy="268433"/>
          </a:xfrm>
          <a:prstGeom prst="rect">
            <a:avLst/>
          </a:prstGeom>
          <a:solidFill>
            <a:srgbClr val="646C75"/>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1" name="Line"/>
          <p:cNvSpPr/>
          <p:nvPr/>
        </p:nvSpPr>
        <p:spPr>
          <a:xfrm>
            <a:off x="8754341" y="1601931"/>
            <a:ext cx="1" cy="38966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2" name="Line"/>
          <p:cNvSpPr/>
          <p:nvPr/>
        </p:nvSpPr>
        <p:spPr>
          <a:xfrm>
            <a:off x="9828067" y="1601931"/>
            <a:ext cx="1" cy="38966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3" name="Line"/>
          <p:cNvSpPr/>
          <p:nvPr/>
        </p:nvSpPr>
        <p:spPr>
          <a:xfrm>
            <a:off x="12997295" y="891886"/>
            <a:ext cx="3784024"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4" name="Line"/>
          <p:cNvSpPr/>
          <p:nvPr/>
        </p:nvSpPr>
        <p:spPr>
          <a:xfrm>
            <a:off x="7594022" y="3229840"/>
            <a:ext cx="9187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5" name="Line"/>
          <p:cNvSpPr/>
          <p:nvPr/>
        </p:nvSpPr>
        <p:spPr>
          <a:xfrm>
            <a:off x="7594022" y="3558886"/>
            <a:ext cx="9187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6" name="Line"/>
          <p:cNvSpPr/>
          <p:nvPr/>
        </p:nvSpPr>
        <p:spPr>
          <a:xfrm>
            <a:off x="7594022" y="3887931"/>
            <a:ext cx="9187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7" name="Line"/>
          <p:cNvSpPr/>
          <p:nvPr/>
        </p:nvSpPr>
        <p:spPr>
          <a:xfrm>
            <a:off x="7594022" y="4216977"/>
            <a:ext cx="9187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8" name="Line"/>
          <p:cNvSpPr/>
          <p:nvPr/>
        </p:nvSpPr>
        <p:spPr>
          <a:xfrm>
            <a:off x="13205113" y="5256068"/>
            <a:ext cx="35762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79" name="Line"/>
          <p:cNvSpPr/>
          <p:nvPr/>
        </p:nvSpPr>
        <p:spPr>
          <a:xfrm>
            <a:off x="13205113" y="5585113"/>
            <a:ext cx="35762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0" name="Line"/>
          <p:cNvSpPr/>
          <p:nvPr/>
        </p:nvSpPr>
        <p:spPr>
          <a:xfrm>
            <a:off x="13205113" y="6624204"/>
            <a:ext cx="35762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1" name="Line"/>
          <p:cNvSpPr/>
          <p:nvPr/>
        </p:nvSpPr>
        <p:spPr>
          <a:xfrm>
            <a:off x="13205113" y="6953250"/>
            <a:ext cx="3576206" cy="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2" name="Line"/>
          <p:cNvSpPr/>
          <p:nvPr/>
        </p:nvSpPr>
        <p:spPr>
          <a:xfrm>
            <a:off x="13205113" y="7282295"/>
            <a:ext cx="35762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3" name="Line"/>
          <p:cNvSpPr/>
          <p:nvPr/>
        </p:nvSpPr>
        <p:spPr>
          <a:xfrm>
            <a:off x="13205113" y="7611340"/>
            <a:ext cx="35762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4" name="Line"/>
          <p:cNvSpPr/>
          <p:nvPr/>
        </p:nvSpPr>
        <p:spPr>
          <a:xfrm>
            <a:off x="14157613" y="8702386"/>
            <a:ext cx="26237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5" name="Line"/>
          <p:cNvSpPr/>
          <p:nvPr/>
        </p:nvSpPr>
        <p:spPr>
          <a:xfrm>
            <a:off x="14157613" y="9031431"/>
            <a:ext cx="262370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6" name="Line"/>
          <p:cNvSpPr/>
          <p:nvPr/>
        </p:nvSpPr>
        <p:spPr>
          <a:xfrm>
            <a:off x="7992340" y="5394613"/>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7" name="Line"/>
          <p:cNvSpPr/>
          <p:nvPr/>
        </p:nvSpPr>
        <p:spPr>
          <a:xfrm>
            <a:off x="7992340" y="5689022"/>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8" name="Line"/>
          <p:cNvSpPr/>
          <p:nvPr/>
        </p:nvSpPr>
        <p:spPr>
          <a:xfrm>
            <a:off x="7992340" y="5983431"/>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89" name="Line"/>
          <p:cNvSpPr/>
          <p:nvPr/>
        </p:nvSpPr>
        <p:spPr>
          <a:xfrm>
            <a:off x="7992340" y="6295159"/>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90" name="Line"/>
          <p:cNvSpPr/>
          <p:nvPr/>
        </p:nvSpPr>
        <p:spPr>
          <a:xfrm>
            <a:off x="7992340" y="6589568"/>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91" name="Line"/>
          <p:cNvSpPr/>
          <p:nvPr/>
        </p:nvSpPr>
        <p:spPr>
          <a:xfrm>
            <a:off x="7992340" y="6883977"/>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92" name="Line"/>
          <p:cNvSpPr/>
          <p:nvPr/>
        </p:nvSpPr>
        <p:spPr>
          <a:xfrm>
            <a:off x="7992340" y="7178386"/>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93" name="Line"/>
          <p:cNvSpPr/>
          <p:nvPr/>
        </p:nvSpPr>
        <p:spPr>
          <a:xfrm>
            <a:off x="7992340" y="5100204"/>
            <a:ext cx="5013615"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494" name="Line"/>
          <p:cNvSpPr/>
          <p:nvPr/>
        </p:nvSpPr>
        <p:spPr>
          <a:xfrm>
            <a:off x="7992340" y="7472795"/>
            <a:ext cx="5013615" cy="1"/>
          </a:xfrm>
          <a:prstGeom prst="line">
            <a:avLst/>
          </a:prstGeom>
          <a:ln w="3175">
            <a:solidFill>
              <a:srgbClr val="38439A"/>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pic>
        <p:nvPicPr>
          <p:cNvPr id="495" name="picture-0.jpeg" descr="picture-0.jpeg"/>
          <p:cNvPicPr>
            <a:picLocks noChangeAspect="0"/>
          </p:cNvPicPr>
          <p:nvPr/>
        </p:nvPicPr>
        <p:blipFill>
          <a:blip r:embed="rId2">
            <a:extLst/>
          </a:blip>
          <a:stretch>
            <a:fillRect/>
          </a:stretch>
        </p:blipFill>
        <p:spPr>
          <a:xfrm>
            <a:off x="8721436" y="5185063"/>
            <a:ext cx="249383" cy="187037"/>
          </a:xfrm>
          <a:prstGeom prst="rect">
            <a:avLst/>
          </a:prstGeom>
          <a:ln w="12700">
            <a:miter lim="400000"/>
          </a:ln>
        </p:spPr>
      </p:pic>
      <p:pic>
        <p:nvPicPr>
          <p:cNvPr id="496" name="picture-1.jpeg" descr="picture-1.jpeg"/>
          <p:cNvPicPr>
            <a:picLocks noChangeAspect="0"/>
          </p:cNvPicPr>
          <p:nvPr/>
        </p:nvPicPr>
        <p:blipFill>
          <a:blip r:embed="rId3">
            <a:extLst/>
          </a:blip>
          <a:stretch>
            <a:fillRect/>
          </a:stretch>
        </p:blipFill>
        <p:spPr>
          <a:xfrm>
            <a:off x="8066809" y="5413663"/>
            <a:ext cx="4894119" cy="2109356"/>
          </a:xfrm>
          <a:prstGeom prst="rect">
            <a:avLst/>
          </a:prstGeom>
          <a:ln w="12700">
            <a:miter lim="400000"/>
          </a:ln>
        </p:spPr>
      </p:pic>
      <p:pic>
        <p:nvPicPr>
          <p:cNvPr id="497" name="picture-2.jpeg" descr="picture-2.jpeg"/>
          <p:cNvPicPr>
            <a:picLocks noChangeAspect="0"/>
          </p:cNvPicPr>
          <p:nvPr/>
        </p:nvPicPr>
        <p:blipFill>
          <a:blip r:embed="rId4">
            <a:extLst/>
          </a:blip>
          <a:stretch>
            <a:fillRect/>
          </a:stretch>
        </p:blipFill>
        <p:spPr>
          <a:xfrm>
            <a:off x="7599218" y="581890"/>
            <a:ext cx="3470565" cy="758538"/>
          </a:xfrm>
          <a:prstGeom prst="rect">
            <a:avLst/>
          </a:prstGeom>
          <a:ln w="12700">
            <a:miter lim="400000"/>
          </a:ln>
        </p:spPr>
      </p:pic>
      <p:pic>
        <p:nvPicPr>
          <p:cNvPr id="498" name="picture-3.jpeg" descr="picture-3.jpeg"/>
          <p:cNvPicPr>
            <a:picLocks noChangeAspect="0"/>
          </p:cNvPicPr>
          <p:nvPr/>
        </p:nvPicPr>
        <p:blipFill>
          <a:blip r:embed="rId5">
            <a:extLst/>
          </a:blip>
          <a:stretch>
            <a:fillRect/>
          </a:stretch>
        </p:blipFill>
        <p:spPr>
          <a:xfrm>
            <a:off x="15059891" y="12811990"/>
            <a:ext cx="1465119" cy="353292"/>
          </a:xfrm>
          <a:prstGeom prst="rect">
            <a:avLst/>
          </a:prstGeom>
          <a:ln w="12700">
            <a:miter lim="400000"/>
          </a:ln>
        </p:spPr>
      </p:pic>
      <p:pic>
        <p:nvPicPr>
          <p:cNvPr id="499" name="picture-4.jpeg" descr="picture-4.jpeg"/>
          <p:cNvPicPr>
            <a:picLocks noChangeAspect="0"/>
          </p:cNvPicPr>
          <p:nvPr/>
        </p:nvPicPr>
        <p:blipFill>
          <a:blip r:embed="rId6">
            <a:extLst/>
          </a:blip>
          <a:stretch>
            <a:fillRect/>
          </a:stretch>
        </p:blipFill>
        <p:spPr>
          <a:xfrm>
            <a:off x="8149936" y="8717972"/>
            <a:ext cx="1122219" cy="1101437"/>
          </a:xfrm>
          <a:prstGeom prst="rect">
            <a:avLst/>
          </a:prstGeom>
          <a:ln w="12700">
            <a:miter lim="400000"/>
          </a:ln>
        </p:spPr>
      </p:pic>
      <p:sp>
        <p:nvSpPr>
          <p:cNvPr id="500" name="Line"/>
          <p:cNvSpPr/>
          <p:nvPr/>
        </p:nvSpPr>
        <p:spPr>
          <a:xfrm>
            <a:off x="8081444" y="10003761"/>
            <a:ext cx="1" cy="75421"/>
          </a:xfrm>
          <a:prstGeom prst="line">
            <a:avLst/>
          </a:prstGeom>
          <a:ln w="38100">
            <a:solidFill>
              <a:srgbClr val="38439A"/>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1" name="Shape"/>
          <p:cNvSpPr/>
          <p:nvPr/>
        </p:nvSpPr>
        <p:spPr>
          <a:xfrm>
            <a:off x="10350124" y="8670260"/>
            <a:ext cx="958647" cy="1131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8953" y="0"/>
                </a:moveTo>
                <a:cubicBezTo>
                  <a:pt x="15937" y="0"/>
                  <a:pt x="21600" y="4835"/>
                  <a:pt x="21600" y="10798"/>
                </a:cubicBezTo>
                <a:cubicBezTo>
                  <a:pt x="21600" y="16765"/>
                  <a:pt x="15937" y="21600"/>
                  <a:pt x="8953" y="21600"/>
                </a:cubicBezTo>
                <a:cubicBezTo>
                  <a:pt x="5595" y="21600"/>
                  <a:pt x="2372" y="20458"/>
                  <a:pt x="0" y="18426"/>
                </a:cubicBezTo>
                <a:lnTo>
                  <a:pt x="3131" y="15756"/>
                </a:lnTo>
                <a:cubicBezTo>
                  <a:pt x="6341" y="18501"/>
                  <a:pt x="11545" y="18507"/>
                  <a:pt x="14759" y="15770"/>
                </a:cubicBezTo>
                <a:cubicBezTo>
                  <a:pt x="17974" y="13032"/>
                  <a:pt x="17978" y="8585"/>
                  <a:pt x="14771" y="5841"/>
                </a:cubicBezTo>
                <a:cubicBezTo>
                  <a:pt x="13230" y="4521"/>
                  <a:pt x="11137" y="3781"/>
                  <a:pt x="8953" y="3781"/>
                </a:cubicBezTo>
                <a:lnTo>
                  <a:pt x="8953" y="0"/>
                </a:lnTo>
              </a:path>
            </a:pathLst>
          </a:custGeom>
          <a:solidFill>
            <a:srgbClr val="38439A"/>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2" name="Shape"/>
          <p:cNvSpPr/>
          <p:nvPr/>
        </p:nvSpPr>
        <p:spPr>
          <a:xfrm>
            <a:off x="10194261" y="9189807"/>
            <a:ext cx="317874" cy="439102"/>
          </a:xfrm>
          <a:custGeom>
            <a:avLst/>
            <a:gdLst/>
            <a:ahLst/>
            <a:cxnLst>
              <a:cxn ang="0">
                <a:pos x="wd2" y="hd2"/>
              </a:cxn>
              <a:cxn ang="5400000">
                <a:pos x="wd2" y="hd2"/>
              </a:cxn>
              <a:cxn ang="10800000">
                <a:pos x="wd2" y="hd2"/>
              </a:cxn>
              <a:cxn ang="16200000">
                <a:pos x="wd2" y="hd2"/>
              </a:cxn>
            </a:cxnLst>
            <a:rect l="0" t="0" r="r" b="b"/>
            <a:pathLst>
              <a:path w="21115" h="21600" fill="norm" stroke="1" extrusionOk="0">
                <a:moveTo>
                  <a:pt x="11433" y="21600"/>
                </a:moveTo>
                <a:cubicBezTo>
                  <a:pt x="3640" y="15900"/>
                  <a:pt x="-485" y="8058"/>
                  <a:pt x="46" y="0"/>
                </a:cubicBezTo>
                <a:lnTo>
                  <a:pt x="13730" y="488"/>
                </a:lnTo>
                <a:cubicBezTo>
                  <a:pt x="13372" y="5718"/>
                  <a:pt x="16064" y="10823"/>
                  <a:pt x="21115" y="14526"/>
                </a:cubicBezTo>
                <a:lnTo>
                  <a:pt x="11433" y="21600"/>
                </a:lnTo>
              </a:path>
            </a:pathLst>
          </a:custGeom>
          <a:solidFill>
            <a:srgbClr val="C2CBE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3" name="Shape"/>
          <p:cNvSpPr/>
          <p:nvPr/>
        </p:nvSpPr>
        <p:spPr>
          <a:xfrm>
            <a:off x="10194261" y="8860760"/>
            <a:ext cx="300556" cy="3698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011"/>
                </a:moveTo>
                <a:cubicBezTo>
                  <a:pt x="469" y="13252"/>
                  <a:pt x="4140" y="5852"/>
                  <a:pt x="10411" y="0"/>
                </a:cubicBezTo>
                <a:lnTo>
                  <a:pt x="21600" y="7945"/>
                </a:lnTo>
                <a:cubicBezTo>
                  <a:pt x="17527" y="11748"/>
                  <a:pt x="15142" y="16554"/>
                  <a:pt x="14847" y="21600"/>
                </a:cubicBezTo>
                <a:lnTo>
                  <a:pt x="0" y="21011"/>
                </a:lnTo>
              </a:path>
            </a:pathLst>
          </a:custGeom>
          <a:solidFill>
            <a:srgbClr val="2C3175"/>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4" name="Shape"/>
          <p:cNvSpPr/>
          <p:nvPr/>
        </p:nvSpPr>
        <p:spPr>
          <a:xfrm>
            <a:off x="10332806" y="8687579"/>
            <a:ext cx="352511" cy="3351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2408"/>
                </a:moveTo>
                <a:cubicBezTo>
                  <a:pt x="4849" y="6343"/>
                  <a:pt x="11256" y="2018"/>
                  <a:pt x="18402" y="0"/>
                </a:cubicBezTo>
                <a:lnTo>
                  <a:pt x="21600" y="13530"/>
                </a:lnTo>
                <a:cubicBezTo>
                  <a:pt x="16959" y="14841"/>
                  <a:pt x="12792" y="17653"/>
                  <a:pt x="9640" y="21600"/>
                </a:cubicBezTo>
                <a:lnTo>
                  <a:pt x="0" y="12408"/>
                </a:lnTo>
              </a:path>
            </a:pathLst>
          </a:custGeom>
          <a:solidFill>
            <a:srgbClr val="C2CBE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5" name="Shape"/>
          <p:cNvSpPr/>
          <p:nvPr/>
        </p:nvSpPr>
        <p:spPr>
          <a:xfrm>
            <a:off x="10609897" y="8670260"/>
            <a:ext cx="162012" cy="23128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58"/>
                </a:moveTo>
                <a:cubicBezTo>
                  <a:pt x="7055" y="626"/>
                  <a:pt x="14300" y="0"/>
                  <a:pt x="21600" y="0"/>
                </a:cubicBezTo>
                <a:lnTo>
                  <a:pt x="21600" y="20404"/>
                </a:lnTo>
                <a:cubicBezTo>
                  <a:pt x="16861" y="20404"/>
                  <a:pt x="12148" y="20809"/>
                  <a:pt x="7545" y="21600"/>
                </a:cubicBezTo>
                <a:lnTo>
                  <a:pt x="0" y="1858"/>
                </a:lnTo>
              </a:path>
            </a:pathLst>
          </a:custGeom>
          <a:solidFill>
            <a:srgbClr val="DCE1E3"/>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6" name="Line"/>
          <p:cNvSpPr/>
          <p:nvPr/>
        </p:nvSpPr>
        <p:spPr>
          <a:xfrm>
            <a:off x="10332806" y="9969124"/>
            <a:ext cx="1" cy="75421"/>
          </a:xfrm>
          <a:prstGeom prst="line">
            <a:avLst/>
          </a:prstGeom>
          <a:ln w="38100">
            <a:solidFill>
              <a:srgbClr val="38439A"/>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7" name="Line"/>
          <p:cNvSpPr/>
          <p:nvPr/>
        </p:nvSpPr>
        <p:spPr>
          <a:xfrm>
            <a:off x="10332806" y="10090352"/>
            <a:ext cx="1" cy="7542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8" name="Line"/>
          <p:cNvSpPr/>
          <p:nvPr/>
        </p:nvSpPr>
        <p:spPr>
          <a:xfrm>
            <a:off x="10332806" y="10211579"/>
            <a:ext cx="1" cy="75421"/>
          </a:xfrm>
          <a:prstGeom prst="line">
            <a:avLst/>
          </a:prstGeom>
          <a:ln w="38100">
            <a:solidFill>
              <a:srgbClr val="2C3175"/>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09" name="Line"/>
          <p:cNvSpPr/>
          <p:nvPr/>
        </p:nvSpPr>
        <p:spPr>
          <a:xfrm>
            <a:off x="10332806" y="10332807"/>
            <a:ext cx="1" cy="7542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0" name="Line"/>
          <p:cNvSpPr/>
          <p:nvPr/>
        </p:nvSpPr>
        <p:spPr>
          <a:xfrm>
            <a:off x="10332806" y="10454033"/>
            <a:ext cx="1" cy="7542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1" name="Shape"/>
          <p:cNvSpPr/>
          <p:nvPr/>
        </p:nvSpPr>
        <p:spPr>
          <a:xfrm>
            <a:off x="12791988" y="8618306"/>
            <a:ext cx="560329" cy="80278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6" y="0"/>
                  <a:pt x="21600" y="6592"/>
                  <a:pt x="21600" y="14718"/>
                </a:cubicBezTo>
                <a:cubicBezTo>
                  <a:pt x="21600" y="17117"/>
                  <a:pt x="20736" y="19482"/>
                  <a:pt x="19091" y="21600"/>
                </a:cubicBezTo>
                <a:lnTo>
                  <a:pt x="12407" y="19192"/>
                </a:lnTo>
                <a:cubicBezTo>
                  <a:pt x="16031" y="14523"/>
                  <a:pt x="13417" y="8734"/>
                  <a:pt x="6566" y="6264"/>
                </a:cubicBezTo>
                <a:cubicBezTo>
                  <a:pt x="4544" y="5533"/>
                  <a:pt x="2286" y="5153"/>
                  <a:pt x="0" y="5153"/>
                </a:cubicBezTo>
                <a:lnTo>
                  <a:pt x="0" y="0"/>
                </a:lnTo>
              </a:path>
            </a:pathLst>
          </a:custGeom>
          <a:solidFill>
            <a:srgbClr val="38439A"/>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2" name="Shape"/>
          <p:cNvSpPr/>
          <p:nvPr/>
        </p:nvSpPr>
        <p:spPr>
          <a:xfrm>
            <a:off x="12843943" y="9311033"/>
            <a:ext cx="456420" cy="4044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5129"/>
                </a:moveTo>
                <a:cubicBezTo>
                  <a:pt x="17491" y="14235"/>
                  <a:pt x="9833" y="20386"/>
                  <a:pt x="1105" y="21600"/>
                </a:cubicBezTo>
                <a:lnTo>
                  <a:pt x="0" y="10704"/>
                </a:lnTo>
                <a:cubicBezTo>
                  <a:pt x="5672" y="9915"/>
                  <a:pt x="10653" y="5918"/>
                  <a:pt x="13321" y="0"/>
                </a:cubicBezTo>
                <a:lnTo>
                  <a:pt x="21600" y="5129"/>
                </a:lnTo>
              </a:path>
            </a:pathLst>
          </a:custGeom>
          <a:solidFill>
            <a:srgbClr val="C2CBE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3" name="Shape"/>
          <p:cNvSpPr/>
          <p:nvPr/>
        </p:nvSpPr>
        <p:spPr>
          <a:xfrm>
            <a:off x="12497579" y="9449579"/>
            <a:ext cx="387147" cy="265920"/>
          </a:xfrm>
          <a:custGeom>
            <a:avLst/>
            <a:gdLst/>
            <a:ahLst/>
            <a:cxnLst>
              <a:cxn ang="0">
                <a:pos x="wd2" y="hd2"/>
              </a:cxn>
              <a:cxn ang="5400000">
                <a:pos x="wd2" y="hd2"/>
              </a:cxn>
              <a:cxn ang="10800000">
                <a:pos x="wd2" y="hd2"/>
              </a:cxn>
              <a:cxn ang="16200000">
                <a:pos x="wd2" y="hd2"/>
              </a:cxn>
            </a:cxnLst>
            <a:rect l="0" t="0" r="r" b="b"/>
            <a:pathLst>
              <a:path w="21600" h="20643" fill="norm" stroke="1" extrusionOk="0">
                <a:moveTo>
                  <a:pt x="21600" y="20328"/>
                </a:moveTo>
                <a:cubicBezTo>
                  <a:pt x="14001" y="21600"/>
                  <a:pt x="6341" y="18998"/>
                  <a:pt x="0" y="13012"/>
                </a:cubicBezTo>
                <a:lnTo>
                  <a:pt x="6238" y="0"/>
                </a:lnTo>
                <a:cubicBezTo>
                  <a:pt x="10362" y="3889"/>
                  <a:pt x="15342" y="5581"/>
                  <a:pt x="20280" y="4757"/>
                </a:cubicBezTo>
                <a:lnTo>
                  <a:pt x="21600" y="20328"/>
                </a:lnTo>
              </a:path>
            </a:pathLst>
          </a:custGeom>
          <a:solidFill>
            <a:srgbClr val="2C3175"/>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4" name="Shape"/>
          <p:cNvSpPr/>
          <p:nvPr/>
        </p:nvSpPr>
        <p:spPr>
          <a:xfrm>
            <a:off x="12324397" y="9311033"/>
            <a:ext cx="300556" cy="3178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646" y="21600"/>
                </a:moveTo>
                <a:cubicBezTo>
                  <a:pt x="7835" y="17749"/>
                  <a:pt x="3142" y="12485"/>
                  <a:pt x="0" y="6327"/>
                </a:cubicBezTo>
                <a:lnTo>
                  <a:pt x="12726" y="0"/>
                </a:lnTo>
                <a:cubicBezTo>
                  <a:pt x="14777" y="4006"/>
                  <a:pt x="17827" y="7429"/>
                  <a:pt x="21600" y="9931"/>
                </a:cubicBezTo>
                <a:lnTo>
                  <a:pt x="13646" y="21600"/>
                </a:lnTo>
              </a:path>
            </a:pathLst>
          </a:custGeom>
          <a:solidFill>
            <a:srgbClr val="C2CBE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5" name="Shape"/>
          <p:cNvSpPr/>
          <p:nvPr/>
        </p:nvSpPr>
        <p:spPr>
          <a:xfrm>
            <a:off x="12272443" y="9189807"/>
            <a:ext cx="231283" cy="23128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278" y="21600"/>
                </a:moveTo>
                <a:cubicBezTo>
                  <a:pt x="2462" y="15523"/>
                  <a:pt x="691" y="8949"/>
                  <a:pt x="0" y="2173"/>
                </a:cubicBezTo>
                <a:lnTo>
                  <a:pt x="18177" y="0"/>
                </a:lnTo>
                <a:cubicBezTo>
                  <a:pt x="18632" y="4401"/>
                  <a:pt x="19779" y="8673"/>
                  <a:pt x="21600" y="12614"/>
                </a:cubicBezTo>
                <a:lnTo>
                  <a:pt x="5278" y="21600"/>
                </a:lnTo>
              </a:path>
            </a:pathLst>
          </a:custGeom>
          <a:solidFill>
            <a:srgbClr val="858ABD"/>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6" name="Shape"/>
          <p:cNvSpPr/>
          <p:nvPr/>
        </p:nvSpPr>
        <p:spPr>
          <a:xfrm>
            <a:off x="12272443" y="9033943"/>
            <a:ext cx="213965" cy="196647"/>
          </a:xfrm>
          <a:custGeom>
            <a:avLst/>
            <a:gdLst/>
            <a:ahLst/>
            <a:cxnLst>
              <a:cxn ang="0">
                <a:pos x="wd2" y="hd2"/>
              </a:cxn>
              <a:cxn ang="5400000">
                <a:pos x="wd2" y="hd2"/>
              </a:cxn>
              <a:cxn ang="10800000">
                <a:pos x="wd2" y="hd2"/>
              </a:cxn>
              <a:cxn ang="16200000">
                <a:pos x="wd2" y="hd2"/>
              </a:cxn>
            </a:cxnLst>
            <a:rect l="0" t="0" r="r" b="b"/>
            <a:pathLst>
              <a:path w="21217" h="21600" fill="norm" stroke="1" extrusionOk="0">
                <a:moveTo>
                  <a:pt x="342" y="21600"/>
                </a:moveTo>
                <a:cubicBezTo>
                  <a:pt x="-383" y="14386"/>
                  <a:pt x="45" y="7072"/>
                  <a:pt x="1625" y="0"/>
                </a:cubicBezTo>
                <a:lnTo>
                  <a:pt x="21217" y="5167"/>
                </a:lnTo>
                <a:cubicBezTo>
                  <a:pt x="20194" y="9767"/>
                  <a:pt x="19916" y="14508"/>
                  <a:pt x="20380" y="19209"/>
                </a:cubicBezTo>
                <a:lnTo>
                  <a:pt x="342" y="21600"/>
                </a:lnTo>
              </a:path>
            </a:pathLst>
          </a:custGeom>
          <a:solidFill>
            <a:srgbClr val="B1B9D8"/>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7" name="Shape"/>
          <p:cNvSpPr/>
          <p:nvPr/>
        </p:nvSpPr>
        <p:spPr>
          <a:xfrm>
            <a:off x="12272443" y="8981988"/>
            <a:ext cx="213965" cy="11005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1028"/>
                </a:moveTo>
                <a:cubicBezTo>
                  <a:pt x="411" y="7297"/>
                  <a:pt x="920" y="3607"/>
                  <a:pt x="1506" y="0"/>
                </a:cubicBezTo>
                <a:lnTo>
                  <a:pt x="21600" y="14428"/>
                </a:lnTo>
                <a:cubicBezTo>
                  <a:pt x="21228" y="16791"/>
                  <a:pt x="20895" y="19154"/>
                  <a:pt x="20622" y="21600"/>
                </a:cubicBezTo>
                <a:lnTo>
                  <a:pt x="0" y="11028"/>
                </a:lnTo>
              </a:path>
            </a:pathLst>
          </a:custGeom>
          <a:solidFill>
            <a:srgbClr val="676FAF"/>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18" name="Shape"/>
          <p:cNvSpPr/>
          <p:nvPr/>
        </p:nvSpPr>
        <p:spPr>
          <a:xfrm>
            <a:off x="12289760" y="8652943"/>
            <a:ext cx="421784" cy="4044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303"/>
                </a:moveTo>
                <a:cubicBezTo>
                  <a:pt x="2909" y="9729"/>
                  <a:pt x="9631" y="2975"/>
                  <a:pt x="18206" y="0"/>
                </a:cubicBezTo>
                <a:lnTo>
                  <a:pt x="21600" y="9701"/>
                </a:lnTo>
                <a:cubicBezTo>
                  <a:pt x="16019" y="11634"/>
                  <a:pt x="11656" y="16029"/>
                  <a:pt x="9764" y="21600"/>
                </a:cubicBezTo>
                <a:lnTo>
                  <a:pt x="0" y="18303"/>
                </a:lnTo>
              </a:path>
            </a:pathLst>
          </a:custGeom>
          <a:solidFill>
            <a:srgbClr val="E2E3E4"/>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pic>
        <p:nvPicPr>
          <p:cNvPr id="519" name="picture-5.jpeg" descr="picture-5.jpeg"/>
          <p:cNvPicPr>
            <a:picLocks noChangeAspect="0"/>
          </p:cNvPicPr>
          <p:nvPr/>
        </p:nvPicPr>
        <p:blipFill>
          <a:blip r:embed="rId7">
            <a:extLst/>
          </a:blip>
          <a:stretch>
            <a:fillRect/>
          </a:stretch>
        </p:blipFill>
        <p:spPr>
          <a:xfrm>
            <a:off x="12638809" y="8634845"/>
            <a:ext cx="218210" cy="238992"/>
          </a:xfrm>
          <a:prstGeom prst="rect">
            <a:avLst/>
          </a:prstGeom>
          <a:ln w="12700">
            <a:miter lim="400000"/>
          </a:ln>
        </p:spPr>
      </p:pic>
      <p:sp>
        <p:nvSpPr>
          <p:cNvPr id="520" name="Line"/>
          <p:cNvSpPr/>
          <p:nvPr/>
        </p:nvSpPr>
        <p:spPr>
          <a:xfrm>
            <a:off x="12151215" y="9813261"/>
            <a:ext cx="1" cy="75421"/>
          </a:xfrm>
          <a:prstGeom prst="line">
            <a:avLst/>
          </a:prstGeom>
          <a:ln w="38100">
            <a:solidFill>
              <a:srgbClr val="38439A"/>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1" name="Line"/>
          <p:cNvSpPr/>
          <p:nvPr/>
        </p:nvSpPr>
        <p:spPr>
          <a:xfrm>
            <a:off x="12151215" y="9934488"/>
            <a:ext cx="1" cy="7542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2" name="Line"/>
          <p:cNvSpPr/>
          <p:nvPr/>
        </p:nvSpPr>
        <p:spPr>
          <a:xfrm>
            <a:off x="12151215" y="10055715"/>
            <a:ext cx="1" cy="75421"/>
          </a:xfrm>
          <a:prstGeom prst="line">
            <a:avLst/>
          </a:prstGeom>
          <a:ln w="38100">
            <a:solidFill>
              <a:srgbClr val="2C3175"/>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3" name="Line"/>
          <p:cNvSpPr/>
          <p:nvPr/>
        </p:nvSpPr>
        <p:spPr>
          <a:xfrm>
            <a:off x="12151215" y="10176943"/>
            <a:ext cx="1" cy="7542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4" name="Line"/>
          <p:cNvSpPr/>
          <p:nvPr/>
        </p:nvSpPr>
        <p:spPr>
          <a:xfrm>
            <a:off x="12151215" y="10298170"/>
            <a:ext cx="1" cy="75421"/>
          </a:xfrm>
          <a:prstGeom prst="line">
            <a:avLst/>
          </a:prstGeom>
          <a:ln w="38100">
            <a:solidFill>
              <a:srgbClr val="858ABD"/>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5" name="Line"/>
          <p:cNvSpPr/>
          <p:nvPr/>
        </p:nvSpPr>
        <p:spPr>
          <a:xfrm>
            <a:off x="12151215" y="10419398"/>
            <a:ext cx="1" cy="75420"/>
          </a:xfrm>
          <a:prstGeom prst="line">
            <a:avLst/>
          </a:prstGeom>
          <a:ln w="38100">
            <a:solidFill>
              <a:srgbClr val="B1B9D8"/>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6" name="Line"/>
          <p:cNvSpPr/>
          <p:nvPr/>
        </p:nvSpPr>
        <p:spPr>
          <a:xfrm>
            <a:off x="12151215" y="10540624"/>
            <a:ext cx="1" cy="75421"/>
          </a:xfrm>
          <a:prstGeom prst="line">
            <a:avLst/>
          </a:prstGeom>
          <a:ln w="38100">
            <a:solidFill>
              <a:srgbClr val="676FAF"/>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27" name="Line"/>
          <p:cNvSpPr/>
          <p:nvPr/>
        </p:nvSpPr>
        <p:spPr>
          <a:xfrm>
            <a:off x="12151215" y="10661852"/>
            <a:ext cx="1" cy="7542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pic>
        <p:nvPicPr>
          <p:cNvPr id="528" name="picture-6.jpeg" descr="picture-6.jpeg"/>
          <p:cNvPicPr>
            <a:picLocks noChangeAspect="0"/>
          </p:cNvPicPr>
          <p:nvPr/>
        </p:nvPicPr>
        <p:blipFill>
          <a:blip r:embed="rId8">
            <a:extLst/>
          </a:blip>
          <a:stretch>
            <a:fillRect/>
          </a:stretch>
        </p:blipFill>
        <p:spPr>
          <a:xfrm>
            <a:off x="12150436" y="10764981"/>
            <a:ext cx="83128" cy="83128"/>
          </a:xfrm>
          <a:prstGeom prst="rect">
            <a:avLst/>
          </a:prstGeom>
          <a:ln w="12700">
            <a:miter lim="400000"/>
          </a:ln>
        </p:spPr>
      </p:pic>
      <p:sp>
        <p:nvSpPr>
          <p:cNvPr id="529" name="FUND FACT SHEET F Series Units…"/>
          <p:cNvSpPr/>
          <p:nvPr/>
        </p:nvSpPr>
        <p:spPr>
          <a:xfrm>
            <a:off x="13296726" y="621797"/>
            <a:ext cx="3465334" cy="482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800"/>
              </a:lnSpc>
              <a:defRPr sz="5600">
                <a:solidFill>
                  <a:srgbClr val="000000"/>
                </a:solidFill>
                <a:latin typeface="Gill Sans"/>
                <a:ea typeface="Gill Sans"/>
                <a:cs typeface="Gill Sans"/>
                <a:sym typeface="Gill Sans"/>
              </a:defRPr>
            </a:pPr>
            <a:r>
              <a:rPr b="1" sz="1600">
                <a:latin typeface="Times New Roman"/>
                <a:ea typeface="Times New Roman"/>
                <a:cs typeface="Times New Roman"/>
                <a:sym typeface="Times New Roman"/>
              </a:rPr>
              <a:t> </a:t>
            </a:r>
            <a:r>
              <a:rPr b="1" sz="1600">
                <a:latin typeface="Times New Roman"/>
                <a:ea typeface="Times New Roman"/>
                <a:cs typeface="Times New Roman"/>
                <a:sym typeface="Times New Roman"/>
              </a:rPr>
              <a:t>FUND FACT SHEET F Series Units</a:t>
            </a:r>
          </a:p>
          <a:p>
            <a:pPr algn="l" defTabSz="796636">
              <a:lnSpc>
                <a:spcPts val="900"/>
              </a:lnSpc>
              <a:defRPr sz="5600">
                <a:solidFill>
                  <a:srgbClr val="000000"/>
                </a:solidFill>
                <a:latin typeface="Gill Sans"/>
                <a:ea typeface="Gill Sans"/>
                <a:cs typeface="Gill Sans"/>
                <a:sym typeface="Gill Sans"/>
              </a:defRPr>
            </a:pPr>
          </a:p>
          <a:p>
            <a:pPr algn="l" defTabSz="623454">
              <a:lnSpc>
                <a:spcPts val="900"/>
              </a:lnSpc>
              <a:tabLst>
                <a:tab pos="2819400" algn="l"/>
              </a:tabLst>
              <a:defRPr sz="5600">
                <a:solidFill>
                  <a:srgbClr val="000000"/>
                </a:solidFill>
                <a:latin typeface="Gill Sans"/>
                <a:ea typeface="Gill Sans"/>
                <a:cs typeface="Gill Sans"/>
                <a:sym typeface="Gill Sans"/>
              </a:defRPr>
            </a:pPr>
            <a:r>
              <a:rPr sz="800">
                <a:latin typeface="Times New Roman"/>
                <a:ea typeface="Times New Roman"/>
                <a:cs typeface="Times New Roman"/>
                <a:sym typeface="Times New Roman"/>
              </a:rPr>
              <a:t>	</a:t>
            </a:r>
            <a:r>
              <a:rPr sz="800">
                <a:latin typeface="Times New Roman"/>
                <a:ea typeface="Times New Roman"/>
                <a:cs typeface="Times New Roman"/>
                <a:sym typeface="Times New Roman"/>
              </a:rPr>
              <a:t>June 30, 2020</a:t>
            </a:r>
          </a:p>
        </p:txBody>
      </p:sp>
      <p:sp>
        <p:nvSpPr>
          <p:cNvPr id="530" name="FundServ Code Unit Class Trailer Fee"/>
          <p:cNvSpPr/>
          <p:nvPr/>
        </p:nvSpPr>
        <p:spPr>
          <a:xfrm>
            <a:off x="7626234" y="1631526"/>
            <a:ext cx="3003892" cy="14013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FundServ Code	Unit Class	Trailer Fee</a:t>
            </a:r>
          </a:p>
        </p:txBody>
      </p:sp>
      <p:sp>
        <p:nvSpPr>
          <p:cNvPr id="531" name="TRZ 410 F Series N/A"/>
          <p:cNvSpPr/>
          <p:nvPr/>
        </p:nvSpPr>
        <p:spPr>
          <a:xfrm>
            <a:off x="7624156" y="1781971"/>
            <a:ext cx="2590398" cy="127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900"/>
              </a:lnSpc>
              <a:tabLst>
                <a:tab pos="1320800" algn="l"/>
                <a:tab pos="2400300" algn="l"/>
              </a:tabLst>
              <a:defRPr sz="5600">
                <a:solidFill>
                  <a:srgbClr val="000000"/>
                </a:solidFill>
                <a:latin typeface="Gill Sans"/>
                <a:ea typeface="Gill Sans"/>
                <a:cs typeface="Gill Sans"/>
                <a:sym typeface="Gill Sans"/>
              </a:defRPr>
            </a:pPr>
            <a:r>
              <a:rPr sz="800">
                <a:latin typeface="Times New Roman"/>
                <a:ea typeface="Times New Roman"/>
                <a:cs typeface="Times New Roman"/>
                <a:sym typeface="Times New Roman"/>
              </a:rPr>
              <a:t> </a:t>
            </a:r>
            <a:r>
              <a:rPr sz="800">
                <a:latin typeface="Times New Roman"/>
                <a:ea typeface="Times New Roman"/>
                <a:cs typeface="Times New Roman"/>
                <a:sym typeface="Times New Roman"/>
              </a:rPr>
              <a:t>TRZ 410	F Series	N/A</a:t>
            </a:r>
          </a:p>
        </p:txBody>
      </p:sp>
      <p:sp>
        <p:nvSpPr>
          <p:cNvPr id="532" name="Trez Capital Prime Trust's investment objective is to preserve invested capital, while generating a consistent rate of interest income by investing in a…"/>
          <p:cNvSpPr/>
          <p:nvPr/>
        </p:nvSpPr>
        <p:spPr>
          <a:xfrm>
            <a:off x="7628312" y="2001756"/>
            <a:ext cx="9114128" cy="876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2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Trez Capital Prime Trust's investment objective is to preserve invested capital, while generating a consistent rate of interest income by investing in a</a:t>
            </a:r>
          </a:p>
          <a:p>
            <a:pPr algn="l" defTabSz="796636">
              <a:lnSpc>
                <a:spcPts val="0"/>
              </a:lnSpc>
              <a:defRPr sz="5600">
                <a:solidFill>
                  <a:srgbClr val="000000"/>
                </a:solidFill>
                <a:latin typeface="Gill Sans"/>
                <a:ea typeface="Gill Sans"/>
                <a:cs typeface="Gill Sans"/>
                <a:sym typeface="Gill Sans"/>
              </a:defRPr>
            </a:pPr>
          </a:p>
          <a:p>
            <a:pPr algn="l" defTabSz="796636">
              <a:lnSpc>
                <a:spcPts val="12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diversified portfolio of conservative commercial and multi-residential, first position mortgages which do not exceed 75% of the value of the real property</a:t>
            </a:r>
          </a:p>
          <a:p>
            <a:pPr algn="l" defTabSz="796636">
              <a:lnSpc>
                <a:spcPts val="0"/>
              </a:lnSpc>
              <a:defRPr sz="5600">
                <a:solidFill>
                  <a:srgbClr val="000000"/>
                </a:solidFill>
                <a:latin typeface="Gill Sans"/>
                <a:ea typeface="Gill Sans"/>
                <a:cs typeface="Gill Sans"/>
                <a:sym typeface="Gill Sans"/>
              </a:defRPr>
            </a:pPr>
          </a:p>
          <a:p>
            <a:pPr algn="l" defTabSz="796636">
              <a:lnSpc>
                <a:spcPts val="12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at the time of funding.</a:t>
            </a:r>
          </a:p>
          <a:p>
            <a:pPr algn="l" defTabSz="796636">
              <a:lnSpc>
                <a:spcPts val="40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All amounts are expressed in CAD unless otherwise specified</a:t>
            </a:r>
          </a:p>
          <a:p>
            <a:pPr algn="l" defTabSz="796636">
              <a:lnSpc>
                <a:spcPts val="6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FUND DETAILS</a:t>
            </a:r>
          </a:p>
        </p:txBody>
      </p:sp>
      <p:sp>
        <p:nvSpPr>
          <p:cNvPr id="533" name="Fund Type…"/>
          <p:cNvSpPr/>
          <p:nvPr/>
        </p:nvSpPr>
        <p:spPr>
          <a:xfrm>
            <a:off x="7788332" y="3021832"/>
            <a:ext cx="730281" cy="152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 Type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Eligibility</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Purchase</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Management</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Fee</a:t>
            </a:r>
          </a:p>
          <a:p>
            <a:pPr algn="l" defTabSz="796636">
              <a:lnSpc>
                <a:spcPts val="2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Distribution</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Frequency</a:t>
            </a:r>
          </a:p>
        </p:txBody>
      </p:sp>
      <p:sp>
        <p:nvSpPr>
          <p:cNvPr id="534" name="Open-ended pooled mortgage fund…"/>
          <p:cNvSpPr/>
          <p:nvPr/>
        </p:nvSpPr>
        <p:spPr>
          <a:xfrm>
            <a:off x="8796597" y="3010956"/>
            <a:ext cx="2466023" cy="1460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Open-ended pooled mortgage fund</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RRSP, RRIF, DPSP, RDSP, RESP, TFSA, IPP</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 + 2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1.50%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Monthly</a:t>
            </a:r>
          </a:p>
        </p:txBody>
      </p:sp>
      <p:sp>
        <p:nvSpPr>
          <p:cNvPr id="535" name="Inception…"/>
          <p:cNvSpPr/>
          <p:nvPr/>
        </p:nvSpPr>
        <p:spPr>
          <a:xfrm>
            <a:off x="12244820" y="3021832"/>
            <a:ext cx="781052" cy="14374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Inception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Unit Value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Redemption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Incentive Fee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Target Return</a:t>
            </a:r>
          </a:p>
        </p:txBody>
      </p:sp>
      <p:sp>
        <p:nvSpPr>
          <p:cNvPr id="536" name="January 1, 2006…"/>
          <p:cNvSpPr/>
          <p:nvPr/>
        </p:nvSpPr>
        <p:spPr>
          <a:xfrm>
            <a:off x="13406870" y="3010956"/>
            <a:ext cx="3335223" cy="169261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January 1, 2006</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Currently monthly liquidity with limits </a:t>
            </a:r>
            <a:r>
              <a:rPr sz="500">
                <a:latin typeface="Times New Roman"/>
                <a:ea typeface="Times New Roman"/>
                <a:cs typeface="Times New Roman"/>
                <a:sym typeface="Times New Roman"/>
              </a:rPr>
              <a:t>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5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 of net operating income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 per annum</a:t>
            </a:r>
          </a:p>
          <a:p>
            <a:pPr algn="l" defTabSz="796636">
              <a:lnSpc>
                <a:spcPts val="900"/>
              </a:lnSpc>
              <a:defRPr sz="5600">
                <a:solidFill>
                  <a:srgbClr val="000000"/>
                </a:solidFill>
                <a:latin typeface="Gill Sans"/>
                <a:ea typeface="Gill Sans"/>
                <a:cs typeface="Gill Sans"/>
                <a:sym typeface="Gill Sans"/>
              </a:defRPr>
            </a:pPr>
          </a:p>
          <a:p>
            <a:pPr algn="l" defTabSz="623454">
              <a:lnSpc>
                <a:spcPts val="500"/>
              </a:lnSpc>
              <a:tabLst>
                <a:tab pos="241300" algn="l"/>
              </a:tabLst>
              <a:defRPr sz="5600">
                <a:solidFill>
                  <a:srgbClr val="000000"/>
                </a:solidFill>
                <a:latin typeface="Gill Sans"/>
                <a:ea typeface="Gill Sans"/>
                <a:cs typeface="Gill Sans"/>
                <a:sym typeface="Gill Sans"/>
              </a:defRPr>
            </a:pPr>
            <a:r>
              <a:rPr i="1" sz="400">
                <a:latin typeface="Times New Roman"/>
                <a:ea typeface="Times New Roman"/>
                <a:cs typeface="Times New Roman"/>
                <a:sym typeface="Times New Roman"/>
              </a:rPr>
              <a:t>	</a:t>
            </a:r>
            <a:r>
              <a:rPr i="1" sz="400">
                <a:latin typeface="Times New Roman"/>
                <a:ea typeface="Times New Roman"/>
                <a:cs typeface="Times New Roman"/>
                <a:sym typeface="Times New Roman"/>
              </a:rPr>
              <a:t>2 </a:t>
            </a:r>
            <a:r>
              <a:rPr i="1" sz="600">
                <a:latin typeface="Times New Roman"/>
                <a:ea typeface="Times New Roman"/>
                <a:cs typeface="Times New Roman"/>
                <a:sym typeface="Times New Roman"/>
              </a:rPr>
              <a:t>Please contact your Trez Capital representative for additional information</a:t>
            </a:r>
          </a:p>
        </p:txBody>
      </p:sp>
      <p:sp>
        <p:nvSpPr>
          <p:cNvPr id="537" name="PERFORMANCE HISTORY (DRIP)…"/>
          <p:cNvSpPr/>
          <p:nvPr/>
        </p:nvSpPr>
        <p:spPr>
          <a:xfrm>
            <a:off x="7746353" y="4750913"/>
            <a:ext cx="5195023" cy="332826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PERFORMANCE HISTORY (DRIP)</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16%</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14%</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8%</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6%</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4%</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0%</a:t>
            </a:r>
          </a:p>
          <a:p>
            <a:pPr algn="l" defTabSz="796636">
              <a:lnSpc>
                <a:spcPts val="0"/>
              </a:lnSpc>
              <a:defRPr sz="5600">
                <a:solidFill>
                  <a:srgbClr val="000000"/>
                </a:solidFill>
                <a:latin typeface="Gill Sans"/>
                <a:ea typeface="Gill Sans"/>
                <a:cs typeface="Gill Sans"/>
                <a:sym typeface="Gill Sans"/>
              </a:defRPr>
            </a:pPr>
          </a:p>
          <a:p>
            <a:pPr algn="l" defTabSz="623454">
              <a:lnSpc>
                <a:spcPts val="700"/>
              </a:lnSpc>
              <a:tabLst>
                <a:tab pos="317500" algn="l"/>
                <a:tab pos="647700" algn="l"/>
                <a:tab pos="977900" algn="l"/>
                <a:tab pos="1320800" algn="l"/>
                <a:tab pos="1651000" algn="l"/>
                <a:tab pos="1981200" algn="l"/>
                <a:tab pos="2324100" algn="l"/>
                <a:tab pos="2654300" algn="l"/>
                <a:tab pos="2984500" algn="l"/>
                <a:tab pos="3327400" algn="l"/>
                <a:tab pos="3657600" algn="l"/>
                <a:tab pos="3987800" algn="l"/>
                <a:tab pos="4318000" algn="l"/>
                <a:tab pos="4660900" algn="l"/>
                <a:tab pos="4991100" algn="l"/>
              </a:tabLst>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2006	2007	2008	2009	2010	2011	2012	2013	2014	2015	2016	2017	2018	2019	2020</a:t>
            </a:r>
          </a:p>
          <a:p>
            <a:pPr algn="l" defTabSz="796636">
              <a:lnSpc>
                <a:spcPts val="0"/>
              </a:lnSpc>
              <a:defRPr sz="5600">
                <a:solidFill>
                  <a:srgbClr val="000000"/>
                </a:solidFill>
                <a:latin typeface="Gill Sans"/>
                <a:ea typeface="Gill Sans"/>
                <a:cs typeface="Gill Sans"/>
                <a:sym typeface="Gill Sans"/>
              </a:defRPr>
            </a:pPr>
          </a:p>
          <a:p>
            <a:pPr algn="l" defTabSz="623454">
              <a:lnSpc>
                <a:spcPts val="700"/>
              </a:lnSpc>
              <a:tabLst>
                <a:tab pos="5003800" algn="l"/>
              </a:tabLst>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YTD</a:t>
            </a: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All reported returns are net of fees</a:t>
            </a:r>
          </a:p>
        </p:txBody>
      </p:sp>
      <p:sp>
        <p:nvSpPr>
          <p:cNvPr id="538" name="MANAGER SUMMARY…"/>
          <p:cNvSpPr/>
          <p:nvPr/>
        </p:nvSpPr>
        <p:spPr>
          <a:xfrm>
            <a:off x="13406870" y="4750913"/>
            <a:ext cx="1299997" cy="3111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MANAGER SUMMARY</a:t>
            </a:r>
          </a:p>
          <a:p>
            <a:pPr algn="l" defTabSz="796636">
              <a:lnSpc>
                <a:spcPts val="12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Manager AUM</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 AUM</a:t>
            </a:r>
          </a:p>
          <a:p>
            <a:pPr algn="l" defTabSz="796636">
              <a:lnSpc>
                <a:spcPts val="1300"/>
              </a:lnSpc>
              <a:defRPr sz="5600">
                <a:solidFill>
                  <a:srgbClr val="000000"/>
                </a:solidFill>
                <a:latin typeface="Gill Sans"/>
                <a:ea typeface="Gill Sans"/>
                <a:cs typeface="Gill Sans"/>
                <a:sym typeface="Gill Sans"/>
              </a:defRPr>
            </a:pPr>
          </a:p>
          <a:p>
            <a:pPr algn="l" defTabSz="796636">
              <a:lnSpc>
                <a:spcPts val="9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PERIOD</a:t>
            </a:r>
          </a:p>
          <a:p>
            <a:pPr algn="l" defTabSz="796636">
              <a:lnSpc>
                <a:spcPts val="1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Since Inception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10 -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5 -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3 -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1 - Year</a:t>
            </a:r>
          </a:p>
        </p:txBody>
      </p:sp>
      <p:sp>
        <p:nvSpPr>
          <p:cNvPr id="539" name="Trez Capital Fund Management…"/>
          <p:cNvSpPr/>
          <p:nvPr/>
        </p:nvSpPr>
        <p:spPr>
          <a:xfrm>
            <a:off x="14880820" y="4962888"/>
            <a:ext cx="1863143" cy="3162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Trez Capital Fund Management</a:t>
            </a:r>
          </a:p>
          <a:p>
            <a:pPr algn="l" defTabSz="796636">
              <a:lnSpc>
                <a:spcPts val="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Limited Partnership</a:t>
            </a:r>
          </a:p>
          <a:p>
            <a:pPr algn="l" defTabSz="796636">
              <a:lnSpc>
                <a:spcPts val="8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Greater than $3.8 Billion </a:t>
            </a:r>
            <a:r>
              <a:rPr sz="500">
                <a:latin typeface="Times New Roman"/>
                <a:ea typeface="Times New Roman"/>
                <a:cs typeface="Times New Roman"/>
                <a:sym typeface="Times New Roman"/>
              </a:rPr>
              <a:t>1</a:t>
            </a:r>
          </a:p>
          <a:p>
            <a:pPr algn="l" defTabSz="796636">
              <a:lnSpc>
                <a:spcPts val="1300"/>
              </a:lnSpc>
              <a:defRPr sz="5600">
                <a:solidFill>
                  <a:srgbClr val="000000"/>
                </a:solidFill>
                <a:latin typeface="Gill Sans"/>
                <a:ea typeface="Gill Sans"/>
                <a:cs typeface="Gill Sans"/>
                <a:sym typeface="Gill Sans"/>
              </a:defRPr>
            </a:pPr>
          </a:p>
          <a:p>
            <a:pPr algn="l" defTabSz="796636">
              <a:lnSpc>
                <a:spcPts val="6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$388,900,875</a:t>
            </a:r>
          </a:p>
          <a:p>
            <a:pPr algn="l" defTabSz="796636">
              <a:lnSpc>
                <a:spcPts val="800"/>
              </a:lnSpc>
              <a:defRPr sz="5600">
                <a:solidFill>
                  <a:srgbClr val="000000"/>
                </a:solidFill>
                <a:latin typeface="Gill Sans"/>
                <a:ea typeface="Gill Sans"/>
                <a:cs typeface="Gill Sans"/>
                <a:sym typeface="Gill Sans"/>
              </a:defRPr>
            </a:pPr>
          </a:p>
          <a:p>
            <a:pPr algn="l" defTabSz="623454">
              <a:lnSpc>
                <a:spcPts val="500"/>
              </a:lnSpc>
              <a:tabLst>
                <a:tab pos="533400" algn="l"/>
              </a:tabLst>
              <a:defRPr sz="5600">
                <a:solidFill>
                  <a:srgbClr val="000000"/>
                </a:solidFill>
                <a:latin typeface="Gill Sans"/>
                <a:ea typeface="Gill Sans"/>
                <a:cs typeface="Gill Sans"/>
                <a:sym typeface="Gill Sans"/>
              </a:defRPr>
            </a:pPr>
            <a:r>
              <a:rPr i="1" sz="400">
                <a:latin typeface="Times New Roman"/>
                <a:ea typeface="Times New Roman"/>
                <a:cs typeface="Times New Roman"/>
                <a:sym typeface="Times New Roman"/>
              </a:rPr>
              <a:t>	</a:t>
            </a:r>
            <a:r>
              <a:rPr i="1" sz="400">
                <a:latin typeface="Times New Roman"/>
                <a:ea typeface="Times New Roman"/>
                <a:cs typeface="Times New Roman"/>
                <a:sym typeface="Times New Roman"/>
              </a:rPr>
              <a:t>1 </a:t>
            </a:r>
            <a:r>
              <a:rPr i="1" sz="600">
                <a:latin typeface="Times New Roman"/>
                <a:ea typeface="Times New Roman"/>
                <a:cs typeface="Times New Roman"/>
                <a:sym typeface="Times New Roman"/>
              </a:rPr>
              <a:t>Estimated as at June 30, 2020</a:t>
            </a:r>
          </a:p>
          <a:p>
            <a:pPr algn="l" defTabSz="796636">
              <a:lnSpc>
                <a:spcPts val="9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RETURN</a:t>
            </a:r>
          </a:p>
          <a:p>
            <a:pPr algn="l" defTabSz="796636">
              <a:lnSpc>
                <a:spcPts val="1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6.9%</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5.7%</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5.1%</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5.2%</a:t>
            </a:r>
          </a:p>
          <a:p>
            <a:pPr algn="l" defTabSz="796636">
              <a:lnSpc>
                <a:spcPts val="80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Annualized returns as at December 31, 2019</a:t>
            </a:r>
          </a:p>
        </p:txBody>
      </p:sp>
      <p:sp>
        <p:nvSpPr>
          <p:cNvPr id="540" name="PORTFOLIO DIVERSIFICATION…"/>
          <p:cNvSpPr/>
          <p:nvPr/>
        </p:nvSpPr>
        <p:spPr>
          <a:xfrm>
            <a:off x="7788332" y="8196885"/>
            <a:ext cx="1771287" cy="1897156"/>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PORTFOLIO DIVERSIFICATION</a:t>
            </a:r>
          </a:p>
          <a:p>
            <a:pPr algn="l" defTabSz="796636">
              <a:lnSpc>
                <a:spcPts val="1100"/>
              </a:lnSpc>
              <a:defRPr sz="5600">
                <a:solidFill>
                  <a:srgbClr val="000000"/>
                </a:solidFill>
                <a:latin typeface="Gill Sans"/>
                <a:ea typeface="Gill Sans"/>
                <a:cs typeface="Gill Sans"/>
                <a:sym typeface="Gill Sans"/>
              </a:defRPr>
            </a:pPr>
          </a:p>
          <a:p>
            <a:pPr algn="l" defTabSz="623454">
              <a:lnSpc>
                <a:spcPts val="1000"/>
              </a:lnSpc>
              <a:tabLst>
                <a:tab pos="4064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SECURITY RANK</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623454">
              <a:lnSpc>
                <a:spcPts val="800"/>
              </a:lnSpc>
              <a:tabLst>
                <a:tab pos="3556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First Mortgages (100.0%)</a:t>
            </a:r>
          </a:p>
        </p:txBody>
      </p:sp>
      <p:sp>
        <p:nvSpPr>
          <p:cNvPr id="541" name="ASSET CLASS…"/>
          <p:cNvSpPr/>
          <p:nvPr/>
        </p:nvSpPr>
        <p:spPr>
          <a:xfrm>
            <a:off x="10372725" y="8462512"/>
            <a:ext cx="850083" cy="2082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064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ASSET CLASS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Residential (62.5%)</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Office (13.3%)</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Industrial (10.6%)</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Hotel (9.6%)</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Retail (4.0%)</a:t>
            </a:r>
          </a:p>
        </p:txBody>
      </p:sp>
      <p:sp>
        <p:nvSpPr>
          <p:cNvPr id="542" name="GEOGRAPHIC REGION…"/>
          <p:cNvSpPr/>
          <p:nvPr/>
        </p:nvSpPr>
        <p:spPr>
          <a:xfrm>
            <a:off x="12233563" y="8465854"/>
            <a:ext cx="1410252" cy="227784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GEOGRAPHIC REGION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20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British Columbia (32.7%)</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Alberta (15.4%)</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Texas (11.3%)</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Georgia (8.2%)</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Washington (5.7%)</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Florida (5.5%)</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Eastern Canada (1.4%)</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U.S. West Region - Other (14.5%)</a:t>
            </a:r>
          </a:p>
        </p:txBody>
      </p:sp>
      <p:sp>
        <p:nvSpPr>
          <p:cNvPr id="543" name="PORTFOLIO METRICS…"/>
          <p:cNvSpPr/>
          <p:nvPr/>
        </p:nvSpPr>
        <p:spPr>
          <a:xfrm>
            <a:off x="14355040" y="8192730"/>
            <a:ext cx="1287141" cy="1320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PORTFOLIO METRICS</a:t>
            </a:r>
          </a:p>
          <a:p>
            <a:pPr algn="l" defTabSz="796636">
              <a:lnSpc>
                <a:spcPts val="12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Number of Loans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Weighted Average LTV</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Weighted Average</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Term-to-Maturity</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20800" algn="l"/>
                <a:tab pos="24003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(Months)</a:t>
            </a:r>
          </a:p>
        </p:txBody>
      </p:sp>
      <p:sp>
        <p:nvSpPr>
          <p:cNvPr id="544" name="62…"/>
          <p:cNvSpPr/>
          <p:nvPr/>
        </p:nvSpPr>
        <p:spPr>
          <a:xfrm>
            <a:off x="16360832" y="8487831"/>
            <a:ext cx="343439" cy="876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62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53.1%</a:t>
            </a:r>
          </a:p>
          <a:p>
            <a:pPr algn="l" defTabSz="796636">
              <a:lnSpc>
                <a:spcPts val="13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11.0</a:t>
            </a:r>
          </a:p>
        </p:txBody>
      </p:sp>
      <p:sp>
        <p:nvSpPr>
          <p:cNvPr id="545" name="U.S. South Region - Other (5.3%) Unaudited and non-consolidated, as at June 30, 2020"/>
          <p:cNvSpPr/>
          <p:nvPr/>
        </p:nvSpPr>
        <p:spPr>
          <a:xfrm>
            <a:off x="12233563" y="10753620"/>
            <a:ext cx="4510088" cy="17914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800"/>
              </a:lnSpc>
              <a:tabLst>
                <a:tab pos="22733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U.S. South Region - Other (5.3%)	</a:t>
            </a:r>
            <a:r>
              <a:rPr i="1" sz="600">
                <a:latin typeface="Times New Roman"/>
                <a:ea typeface="Times New Roman"/>
                <a:cs typeface="Times New Roman"/>
                <a:sym typeface="Times New Roman"/>
              </a:rPr>
              <a:t>Unaudited and non-consolidated, as at June 30, 2020</a:t>
            </a:r>
          </a:p>
        </p:txBody>
      </p:sp>
      <p:sp>
        <p:nvSpPr>
          <p:cNvPr id="546" name="THE TREZ FAMILY OF FUNDS…"/>
          <p:cNvSpPr/>
          <p:nvPr/>
        </p:nvSpPr>
        <p:spPr>
          <a:xfrm>
            <a:off x="7622078" y="11075704"/>
            <a:ext cx="8988379" cy="22352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651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THE TREZ FAMILY OF FUNDS</a:t>
            </a:r>
          </a:p>
          <a:p>
            <a:pPr algn="l" defTabSz="796636">
              <a:lnSpc>
                <a:spcPts val="1000"/>
              </a:lnSpc>
              <a:defRPr sz="5600">
                <a:solidFill>
                  <a:srgbClr val="000000"/>
                </a:solidFill>
                <a:latin typeface="Gill Sans"/>
                <a:ea typeface="Gill Sans"/>
                <a:cs typeface="Gill Sans"/>
                <a:sym typeface="Gill Sans"/>
              </a:defRPr>
            </a:pPr>
          </a:p>
          <a:p>
            <a:pPr algn="l" defTabSz="623454">
              <a:lnSpc>
                <a:spcPts val="9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Through its five unique debt funds, Trez Capital provides investors with the broadest range of mortgage debt investment products. These funds encompass private investment products sold through</a:t>
            </a:r>
          </a:p>
          <a:p>
            <a:pPr algn="l" defTabSz="796636">
              <a:lnSpc>
                <a:spcPts val="0"/>
              </a:lnSpc>
              <a:defRPr sz="5600">
                <a:solidFill>
                  <a:srgbClr val="000000"/>
                </a:solidFill>
                <a:latin typeface="Gill Sans"/>
                <a:ea typeface="Gill Sans"/>
                <a:cs typeface="Gill Sans"/>
                <a:sym typeface="Gill Sans"/>
              </a:defRPr>
            </a:pPr>
          </a:p>
          <a:p>
            <a:pPr algn="l" defTabSz="623454">
              <a:lnSpc>
                <a:spcPts val="9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registered investment dealers. They also cater to different risk profiles and provide exposure to both Canadian and U.S. mortgage markets. Since 1997, Trez Capital has funded over 1,513 loans</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totaling more than $11.5 Billion CAD and is one of Canada’s largest non-bank commercial mortgage lenders.</a:t>
            </a:r>
          </a:p>
          <a:p>
            <a:pPr algn="l" defTabSz="796636">
              <a:lnSpc>
                <a:spcPts val="1100"/>
              </a:lnSpc>
              <a:defRPr sz="5600">
                <a:solidFill>
                  <a:srgbClr val="000000"/>
                </a:solidFill>
                <a:latin typeface="Gill Sans"/>
                <a:ea typeface="Gill Sans"/>
                <a:cs typeface="Gill Sans"/>
                <a:sym typeface="Gill Sans"/>
              </a:defRPr>
            </a:pPr>
          </a:p>
          <a:p>
            <a:pPr algn="l" defTabSz="623454">
              <a:lnSpc>
                <a:spcPts val="1000"/>
              </a:lnSpc>
              <a:tabLst>
                <a:tab pos="1651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FOR FURTHER INFORMATION, PLEASE CONTACT</a:t>
            </a:r>
          </a:p>
          <a:p>
            <a:pPr algn="l" defTabSz="796636">
              <a:lnSpc>
                <a:spcPts val="1100"/>
              </a:lnSpc>
              <a:defRPr sz="5600">
                <a:solidFill>
                  <a:srgbClr val="000000"/>
                </a:solidFill>
                <a:latin typeface="Gill Sans"/>
                <a:ea typeface="Gill Sans"/>
                <a:cs typeface="Gill Sans"/>
                <a:sym typeface="Gill Sans"/>
              </a:defRPr>
            </a:pPr>
          </a:p>
          <a:p>
            <a:pPr algn="l" defTabSz="796636">
              <a:lnSpc>
                <a:spcPts val="900"/>
              </a:lnSpc>
              <a:defRPr sz="5600">
                <a:solidFill>
                  <a:srgbClr val="000000"/>
                </a:solidFill>
                <a:latin typeface="Gill Sans"/>
                <a:ea typeface="Gill Sans"/>
                <a:cs typeface="Gill Sans"/>
                <a:sym typeface="Gill Sans"/>
              </a:defRPr>
            </a:pPr>
            <a:r>
              <a:rPr b="1" sz="800">
                <a:solidFill>
                  <a:srgbClr val="6A6A6A"/>
                </a:solidFill>
                <a:latin typeface="Times New Roman"/>
                <a:ea typeface="Times New Roman"/>
                <a:cs typeface="Times New Roman"/>
                <a:sym typeface="Times New Roman"/>
              </a:rPr>
              <a:t>  </a:t>
            </a:r>
            <a:r>
              <a:rPr b="1" sz="800">
                <a:solidFill>
                  <a:srgbClr val="6A6A6A"/>
                </a:solidFill>
                <a:latin typeface="Times New Roman"/>
                <a:ea typeface="Times New Roman"/>
                <a:cs typeface="Times New Roman"/>
                <a:sym typeface="Times New Roman"/>
              </a:rPr>
              <a:t>Investor Services</a:t>
            </a: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6A6A6A"/>
                </a:solidFill>
                <a:latin typeface="Times New Roman"/>
                <a:ea typeface="Times New Roman"/>
                <a:cs typeface="Times New Roman"/>
                <a:sym typeface="Times New Roman"/>
              </a:rPr>
              <a:t>  </a:t>
            </a:r>
            <a:r>
              <a:rPr sz="600">
                <a:solidFill>
                  <a:srgbClr val="6A6A6A"/>
                </a:solidFill>
                <a:latin typeface="Times New Roman"/>
                <a:ea typeface="Times New Roman"/>
                <a:cs typeface="Times New Roman"/>
                <a:sym typeface="Times New Roman"/>
              </a:rPr>
              <a:t>T: 1.877.689.0821</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6540500" algn="l"/>
              </a:tabLst>
              <a:defRPr sz="5600">
                <a:solidFill>
                  <a:srgbClr val="000000"/>
                </a:solidFill>
                <a:latin typeface="Gill Sans"/>
                <a:ea typeface="Gill Sans"/>
                <a:cs typeface="Gill Sans"/>
                <a:sym typeface="Gill Sans"/>
              </a:defRPr>
            </a:pPr>
            <a:r>
              <a:rPr sz="600">
                <a:solidFill>
                  <a:srgbClr val="6A6A6A"/>
                </a:solidFill>
                <a:latin typeface="Times New Roman"/>
                <a:ea typeface="Times New Roman"/>
                <a:cs typeface="Times New Roman"/>
                <a:sym typeface="Times New Roman"/>
              </a:rPr>
              <a:t>  </a:t>
            </a:r>
            <a:r>
              <a:rPr sz="600">
                <a:solidFill>
                  <a:srgbClr val="6A6A6A"/>
                </a:solidFill>
                <a:latin typeface="Times New Roman"/>
                <a:ea typeface="Times New Roman"/>
                <a:cs typeface="Times New Roman"/>
                <a:sym typeface="Times New Roman"/>
              </a:rPr>
              <a:t>E: investor-services@trezcapital.com</a:t>
            </a:r>
          </a:p>
          <a:p>
            <a:pPr algn="l" defTabSz="796636">
              <a:lnSpc>
                <a:spcPts val="900"/>
              </a:lnSpc>
              <a:defRPr sz="5600">
                <a:solidFill>
                  <a:srgbClr val="000000"/>
                </a:solidFill>
                <a:latin typeface="Gill Sans"/>
                <a:ea typeface="Gill Sans"/>
                <a:cs typeface="Gill Sans"/>
                <a:sym typeface="Gill Sans"/>
              </a:defRPr>
            </a:pPr>
          </a:p>
          <a:p>
            <a:pPr algn="l" defTabSz="796636">
              <a:lnSpc>
                <a:spcPts val="900"/>
              </a:lnSpc>
              <a:defRPr sz="5600">
                <a:solidFill>
                  <a:srgbClr val="000000"/>
                </a:solidFill>
                <a:latin typeface="Gill Sans"/>
                <a:ea typeface="Gill Sans"/>
                <a:cs typeface="Gill Sans"/>
                <a:sym typeface="Gill Sans"/>
              </a:defRPr>
            </a:pPr>
            <a:r>
              <a:rPr b="1" sz="800">
                <a:solidFill>
                  <a:srgbClr val="6A6A6A"/>
                </a:solidFill>
                <a:latin typeface="Times New Roman"/>
                <a:ea typeface="Times New Roman"/>
                <a:cs typeface="Times New Roman"/>
                <a:sym typeface="Times New Roman"/>
              </a:rPr>
              <a:t>  </a:t>
            </a:r>
            <a:r>
              <a:rPr b="1" sz="800">
                <a:solidFill>
                  <a:srgbClr val="6A6A6A"/>
                </a:solidFill>
                <a:latin typeface="Times New Roman"/>
                <a:ea typeface="Times New Roman"/>
                <a:cs typeface="Times New Roman"/>
                <a:sym typeface="Times New Roman"/>
              </a:rPr>
              <a:t>www.trezcapital.com</a:t>
            </a:r>
          </a:p>
          <a:p>
            <a:pPr algn="l" defTabSz="796636">
              <a:lnSpc>
                <a:spcPts val="12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These materials are not to be distributed, reproduced or communicated to a third party without the express written consent of Trez Capital Fund Management Limited Partnership. These materials should be read</a:t>
            </a: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in conjunction with the Offering Memorandum dated April 30, 2020  including the risk factors identified therein. These materials are for informational purposes only and do not constitute an offer to sell or a</a:t>
            </a: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solicitation to buy securities. Past results are not indicative of future performance.</a:t>
            </a:r>
          </a:p>
          <a:p>
            <a:pPr algn="l" defTabSz="796636">
              <a:lnSpc>
                <a:spcPts val="4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FEFEFE"/>
                </a:solidFill>
                <a:latin typeface="Times New Roman"/>
                <a:ea typeface="Times New Roman"/>
                <a:cs typeface="Times New Roman"/>
                <a:sym typeface="Times New Roman"/>
              </a:rPr>
              <a:t> </a:t>
            </a:r>
            <a:r>
              <a:rPr sz="500">
                <a:solidFill>
                  <a:srgbClr val="FEFEFE"/>
                </a:solidFill>
                <a:latin typeface="Times New Roman"/>
                <a:ea typeface="Times New Roman"/>
                <a:cs typeface="Times New Roman"/>
                <a:sym typeface="Times New Roman"/>
              </a:rPr>
              <a:t>.</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8" name="Rectangle"/>
          <p:cNvSpPr/>
          <p:nvPr/>
        </p:nvSpPr>
        <p:spPr>
          <a:xfrm>
            <a:off x="7576704" y="2658340"/>
            <a:ext cx="9221932"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49" name="Rectangle"/>
          <p:cNvSpPr/>
          <p:nvPr/>
        </p:nvSpPr>
        <p:spPr>
          <a:xfrm>
            <a:off x="7576704" y="4684568"/>
            <a:ext cx="5411932"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0" name="Rectangle"/>
          <p:cNvSpPr/>
          <p:nvPr/>
        </p:nvSpPr>
        <p:spPr>
          <a:xfrm>
            <a:off x="13170476" y="4684568"/>
            <a:ext cx="3628160"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1" name="Rectangle"/>
          <p:cNvSpPr/>
          <p:nvPr/>
        </p:nvSpPr>
        <p:spPr>
          <a:xfrm>
            <a:off x="13170476" y="6052704"/>
            <a:ext cx="3628160"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2" name="Rectangle"/>
          <p:cNvSpPr/>
          <p:nvPr/>
        </p:nvSpPr>
        <p:spPr>
          <a:xfrm>
            <a:off x="7576704" y="8078931"/>
            <a:ext cx="6347114"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3" name="Rectangle"/>
          <p:cNvSpPr/>
          <p:nvPr/>
        </p:nvSpPr>
        <p:spPr>
          <a:xfrm>
            <a:off x="14122976" y="8078931"/>
            <a:ext cx="2675660" cy="268433"/>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4" name="Rectangle"/>
          <p:cNvSpPr/>
          <p:nvPr/>
        </p:nvSpPr>
        <p:spPr>
          <a:xfrm>
            <a:off x="7576704" y="10988386"/>
            <a:ext cx="9221932" cy="251115"/>
          </a:xfrm>
          <a:prstGeom prst="rect">
            <a:avLst/>
          </a:prstGeom>
          <a:solidFill>
            <a:srgbClr val="E0E0E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5" name="Rectangle"/>
          <p:cNvSpPr/>
          <p:nvPr/>
        </p:nvSpPr>
        <p:spPr>
          <a:xfrm>
            <a:off x="7576704" y="11750386"/>
            <a:ext cx="9221932" cy="251115"/>
          </a:xfrm>
          <a:prstGeom prst="rect">
            <a:avLst/>
          </a:prstGeom>
          <a:solidFill>
            <a:srgbClr val="646C75"/>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6" name="Line"/>
          <p:cNvSpPr/>
          <p:nvPr/>
        </p:nvSpPr>
        <p:spPr>
          <a:xfrm>
            <a:off x="8719704" y="1601931"/>
            <a:ext cx="1" cy="38966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7" name="Line"/>
          <p:cNvSpPr/>
          <p:nvPr/>
        </p:nvSpPr>
        <p:spPr>
          <a:xfrm>
            <a:off x="9793431" y="1601931"/>
            <a:ext cx="1" cy="38966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8" name="Line"/>
          <p:cNvSpPr/>
          <p:nvPr/>
        </p:nvSpPr>
        <p:spPr>
          <a:xfrm>
            <a:off x="12979977" y="909204"/>
            <a:ext cx="3818660"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59" name="Line"/>
          <p:cNvSpPr/>
          <p:nvPr/>
        </p:nvSpPr>
        <p:spPr>
          <a:xfrm>
            <a:off x="7576704" y="3229840"/>
            <a:ext cx="9221933"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0" name="Line"/>
          <p:cNvSpPr/>
          <p:nvPr/>
        </p:nvSpPr>
        <p:spPr>
          <a:xfrm>
            <a:off x="7576704" y="3558886"/>
            <a:ext cx="9221933"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1" name="Line"/>
          <p:cNvSpPr/>
          <p:nvPr/>
        </p:nvSpPr>
        <p:spPr>
          <a:xfrm>
            <a:off x="7576704" y="3887931"/>
            <a:ext cx="9221933"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2" name="Line"/>
          <p:cNvSpPr/>
          <p:nvPr/>
        </p:nvSpPr>
        <p:spPr>
          <a:xfrm>
            <a:off x="7576704" y="4216977"/>
            <a:ext cx="9221933"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3" name="Line"/>
          <p:cNvSpPr/>
          <p:nvPr/>
        </p:nvSpPr>
        <p:spPr>
          <a:xfrm>
            <a:off x="13187795" y="5256068"/>
            <a:ext cx="3610841"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4" name="Line"/>
          <p:cNvSpPr/>
          <p:nvPr/>
        </p:nvSpPr>
        <p:spPr>
          <a:xfrm>
            <a:off x="13187795" y="5585113"/>
            <a:ext cx="3610841"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5" name="Line"/>
          <p:cNvSpPr/>
          <p:nvPr/>
        </p:nvSpPr>
        <p:spPr>
          <a:xfrm>
            <a:off x="13187795" y="6624204"/>
            <a:ext cx="3610841"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6" name="Line"/>
          <p:cNvSpPr/>
          <p:nvPr/>
        </p:nvSpPr>
        <p:spPr>
          <a:xfrm>
            <a:off x="13187795" y="6953250"/>
            <a:ext cx="3610841" cy="0"/>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7" name="Line"/>
          <p:cNvSpPr/>
          <p:nvPr/>
        </p:nvSpPr>
        <p:spPr>
          <a:xfrm>
            <a:off x="13187795" y="7282295"/>
            <a:ext cx="3610841"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8" name="Line"/>
          <p:cNvSpPr/>
          <p:nvPr/>
        </p:nvSpPr>
        <p:spPr>
          <a:xfrm>
            <a:off x="13187795" y="7611340"/>
            <a:ext cx="3610841"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69" name="Line"/>
          <p:cNvSpPr/>
          <p:nvPr/>
        </p:nvSpPr>
        <p:spPr>
          <a:xfrm>
            <a:off x="14122976" y="8650431"/>
            <a:ext cx="2675660"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0" name="Line"/>
          <p:cNvSpPr/>
          <p:nvPr/>
        </p:nvSpPr>
        <p:spPr>
          <a:xfrm>
            <a:off x="14122976" y="8979477"/>
            <a:ext cx="2675660"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1" name="Line"/>
          <p:cNvSpPr/>
          <p:nvPr/>
        </p:nvSpPr>
        <p:spPr>
          <a:xfrm>
            <a:off x="7940386" y="5100204"/>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2" name="Line"/>
          <p:cNvSpPr/>
          <p:nvPr/>
        </p:nvSpPr>
        <p:spPr>
          <a:xfrm>
            <a:off x="7940386" y="5515840"/>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3" name="Line"/>
          <p:cNvSpPr/>
          <p:nvPr/>
        </p:nvSpPr>
        <p:spPr>
          <a:xfrm>
            <a:off x="7940386" y="5931477"/>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4" name="Line"/>
          <p:cNvSpPr/>
          <p:nvPr/>
        </p:nvSpPr>
        <p:spPr>
          <a:xfrm>
            <a:off x="7940386" y="6329795"/>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5" name="Line"/>
          <p:cNvSpPr/>
          <p:nvPr/>
        </p:nvSpPr>
        <p:spPr>
          <a:xfrm>
            <a:off x="7940386" y="6745431"/>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6" name="Line"/>
          <p:cNvSpPr/>
          <p:nvPr/>
        </p:nvSpPr>
        <p:spPr>
          <a:xfrm>
            <a:off x="7940386" y="7161068"/>
            <a:ext cx="4996296"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77" name="Line"/>
          <p:cNvSpPr/>
          <p:nvPr/>
        </p:nvSpPr>
        <p:spPr>
          <a:xfrm>
            <a:off x="7940386" y="7576704"/>
            <a:ext cx="4996296" cy="1"/>
          </a:xfrm>
          <a:prstGeom prst="line">
            <a:avLst/>
          </a:prstGeom>
          <a:ln w="3175">
            <a:solidFill>
              <a:srgbClr val="731A50"/>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pic>
        <p:nvPicPr>
          <p:cNvPr id="578" name="picture-0.jpeg" descr="picture-0.jpeg"/>
          <p:cNvPicPr>
            <a:picLocks noChangeAspect="0"/>
          </p:cNvPicPr>
          <p:nvPr/>
        </p:nvPicPr>
        <p:blipFill>
          <a:blip r:embed="rId2">
            <a:extLst/>
          </a:blip>
          <a:stretch>
            <a:fillRect/>
          </a:stretch>
        </p:blipFill>
        <p:spPr>
          <a:xfrm>
            <a:off x="8066809" y="5392881"/>
            <a:ext cx="197428" cy="166256"/>
          </a:xfrm>
          <a:prstGeom prst="rect">
            <a:avLst/>
          </a:prstGeom>
          <a:ln w="12700">
            <a:miter lim="400000"/>
          </a:ln>
        </p:spPr>
      </p:pic>
      <p:pic>
        <p:nvPicPr>
          <p:cNvPr id="579" name="picture-1.jpeg" descr="picture-1.jpeg"/>
          <p:cNvPicPr>
            <a:picLocks noChangeAspect="0"/>
          </p:cNvPicPr>
          <p:nvPr/>
        </p:nvPicPr>
        <p:blipFill>
          <a:blip r:embed="rId3">
            <a:extLst/>
          </a:blip>
          <a:stretch>
            <a:fillRect/>
          </a:stretch>
        </p:blipFill>
        <p:spPr>
          <a:xfrm>
            <a:off x="8046027" y="5548745"/>
            <a:ext cx="4810992" cy="2078183"/>
          </a:xfrm>
          <a:prstGeom prst="rect">
            <a:avLst/>
          </a:prstGeom>
          <a:ln w="12700">
            <a:miter lim="400000"/>
          </a:ln>
        </p:spPr>
      </p:pic>
      <p:pic>
        <p:nvPicPr>
          <p:cNvPr id="580" name="picture-2.jpeg" descr="picture-2.jpeg"/>
          <p:cNvPicPr>
            <a:picLocks noChangeAspect="0"/>
          </p:cNvPicPr>
          <p:nvPr/>
        </p:nvPicPr>
        <p:blipFill>
          <a:blip r:embed="rId4">
            <a:extLst/>
          </a:blip>
          <a:stretch>
            <a:fillRect/>
          </a:stretch>
        </p:blipFill>
        <p:spPr>
          <a:xfrm>
            <a:off x="7578436" y="581890"/>
            <a:ext cx="3460174" cy="758538"/>
          </a:xfrm>
          <a:prstGeom prst="rect">
            <a:avLst/>
          </a:prstGeom>
          <a:ln w="12700">
            <a:miter lim="400000"/>
          </a:ln>
        </p:spPr>
      </p:pic>
      <p:pic>
        <p:nvPicPr>
          <p:cNvPr id="581" name="picture-3.jpeg" descr="picture-3.jpeg"/>
          <p:cNvPicPr>
            <a:picLocks noChangeAspect="0"/>
          </p:cNvPicPr>
          <p:nvPr/>
        </p:nvPicPr>
        <p:blipFill>
          <a:blip r:embed="rId5">
            <a:extLst/>
          </a:blip>
          <a:stretch>
            <a:fillRect/>
          </a:stretch>
        </p:blipFill>
        <p:spPr>
          <a:xfrm>
            <a:off x="15059891" y="12718473"/>
            <a:ext cx="1465119" cy="363683"/>
          </a:xfrm>
          <a:prstGeom prst="rect">
            <a:avLst/>
          </a:prstGeom>
          <a:ln w="12700">
            <a:miter lim="400000"/>
          </a:ln>
        </p:spPr>
      </p:pic>
      <p:sp>
        <p:nvSpPr>
          <p:cNvPr id="582" name="Shape"/>
          <p:cNvSpPr/>
          <p:nvPr/>
        </p:nvSpPr>
        <p:spPr>
          <a:xfrm>
            <a:off x="12841431" y="8546522"/>
            <a:ext cx="597478" cy="9611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30" y="0"/>
                  <a:pt x="21600" y="5994"/>
                  <a:pt x="21600" y="13389"/>
                </a:cubicBezTo>
                <a:cubicBezTo>
                  <a:pt x="21600" y="16364"/>
                  <a:pt x="19998" y="19253"/>
                  <a:pt x="17053" y="21600"/>
                </a:cubicBezTo>
                <a:lnTo>
                  <a:pt x="11088" y="18727"/>
                </a:lnTo>
                <a:cubicBezTo>
                  <a:pt x="15844" y="14931"/>
                  <a:pt x="14736" y="9467"/>
                  <a:pt x="8612" y="6516"/>
                </a:cubicBezTo>
                <a:cubicBezTo>
                  <a:pt x="6149" y="5330"/>
                  <a:pt x="3122" y="4687"/>
                  <a:pt x="0" y="4687"/>
                </a:cubicBezTo>
                <a:lnTo>
                  <a:pt x="0" y="0"/>
                </a:lnTo>
              </a:path>
            </a:pathLst>
          </a:custGeom>
          <a:solidFill>
            <a:srgbClr val="731A5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3" name="Shape"/>
          <p:cNvSpPr/>
          <p:nvPr/>
        </p:nvSpPr>
        <p:spPr>
          <a:xfrm>
            <a:off x="12616295" y="9377795"/>
            <a:ext cx="701388" cy="303069"/>
          </a:xfrm>
          <a:custGeom>
            <a:avLst/>
            <a:gdLst/>
            <a:ahLst/>
            <a:cxnLst>
              <a:cxn ang="0">
                <a:pos x="wd2" y="hd2"/>
              </a:cxn>
              <a:cxn ang="5400000">
                <a:pos x="wd2" y="hd2"/>
              </a:cxn>
              <a:cxn ang="10800000">
                <a:pos x="wd2" y="hd2"/>
              </a:cxn>
              <a:cxn ang="16200000">
                <a:pos x="wd2" y="hd2"/>
              </a:cxn>
            </a:cxnLst>
            <a:rect l="0" t="0" r="r" b="b"/>
            <a:pathLst>
              <a:path w="21600" h="18529" fill="norm" stroke="1" extrusionOk="0">
                <a:moveTo>
                  <a:pt x="21600" y="6613"/>
                </a:moveTo>
                <a:cubicBezTo>
                  <a:pt x="16506" y="17761"/>
                  <a:pt x="7609" y="21600"/>
                  <a:pt x="0" y="15936"/>
                </a:cubicBezTo>
                <a:lnTo>
                  <a:pt x="2547" y="6053"/>
                </a:lnTo>
                <a:cubicBezTo>
                  <a:pt x="7492" y="9739"/>
                  <a:pt x="13278" y="7245"/>
                  <a:pt x="16591" y="0"/>
                </a:cubicBezTo>
                <a:lnTo>
                  <a:pt x="21600" y="6613"/>
                </a:lnTo>
              </a:path>
            </a:pathLst>
          </a:custGeom>
          <a:solidFill>
            <a:srgbClr val="EDC7D8"/>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4" name="Shape"/>
          <p:cNvSpPr/>
          <p:nvPr/>
        </p:nvSpPr>
        <p:spPr>
          <a:xfrm>
            <a:off x="12304568" y="9291204"/>
            <a:ext cx="389660" cy="3896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6937" y="21600"/>
                </a:moveTo>
                <a:cubicBezTo>
                  <a:pt x="9413" y="18291"/>
                  <a:pt x="3378" y="12298"/>
                  <a:pt x="0" y="4792"/>
                </a:cubicBezTo>
                <a:lnTo>
                  <a:pt x="10591" y="0"/>
                </a:lnTo>
                <a:cubicBezTo>
                  <a:pt x="12791" y="4880"/>
                  <a:pt x="16713" y="8775"/>
                  <a:pt x="21600" y="10922"/>
                </a:cubicBezTo>
                <a:lnTo>
                  <a:pt x="16937" y="21600"/>
                </a:lnTo>
              </a:path>
            </a:pathLst>
          </a:custGeom>
          <a:solidFill>
            <a:srgbClr val="3C1729"/>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5" name="Shape"/>
          <p:cNvSpPr/>
          <p:nvPr/>
        </p:nvSpPr>
        <p:spPr>
          <a:xfrm>
            <a:off x="12252613" y="9135340"/>
            <a:ext cx="251115" cy="251115"/>
          </a:xfrm>
          <a:custGeom>
            <a:avLst/>
            <a:gdLst/>
            <a:ahLst/>
            <a:cxnLst>
              <a:cxn ang="0">
                <a:pos x="wd2" y="hd2"/>
              </a:cxn>
              <a:cxn ang="5400000">
                <a:pos x="wd2" y="hd2"/>
              </a:cxn>
              <a:cxn ang="10800000">
                <a:pos x="wd2" y="hd2"/>
              </a:cxn>
              <a:cxn ang="16200000">
                <a:pos x="wd2" y="hd2"/>
              </a:cxn>
            </a:cxnLst>
            <a:rect l="0" t="0" r="r" b="b"/>
            <a:pathLst>
              <a:path w="21569" h="21600" fill="norm" stroke="1" extrusionOk="0">
                <a:moveTo>
                  <a:pt x="4674" y="21600"/>
                </a:moveTo>
                <a:cubicBezTo>
                  <a:pt x="1553" y="14801"/>
                  <a:pt x="-31" y="7439"/>
                  <a:pt x="0" y="0"/>
                </a:cubicBezTo>
                <a:lnTo>
                  <a:pt x="18525" y="76"/>
                </a:lnTo>
                <a:cubicBezTo>
                  <a:pt x="18510" y="4924"/>
                  <a:pt x="19550" y="9710"/>
                  <a:pt x="21569" y="14115"/>
                </a:cubicBezTo>
                <a:lnTo>
                  <a:pt x="4674" y="21600"/>
                </a:lnTo>
              </a:path>
            </a:pathLst>
          </a:custGeom>
          <a:solidFill>
            <a:srgbClr val="A4688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6" name="Shape"/>
          <p:cNvSpPr/>
          <p:nvPr/>
        </p:nvSpPr>
        <p:spPr>
          <a:xfrm>
            <a:off x="12252613" y="8979477"/>
            <a:ext cx="233796" cy="16452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477"/>
                </a:moveTo>
                <a:cubicBezTo>
                  <a:pt x="17" y="14219"/>
                  <a:pt x="681" y="6986"/>
                  <a:pt x="1992" y="0"/>
                </a:cubicBezTo>
                <a:lnTo>
                  <a:pt x="21600" y="7628"/>
                </a:lnTo>
                <a:cubicBezTo>
                  <a:pt x="20766" y="12195"/>
                  <a:pt x="20323" y="16885"/>
                  <a:pt x="20306" y="21600"/>
                </a:cubicBezTo>
                <a:lnTo>
                  <a:pt x="0" y="21477"/>
                </a:lnTo>
              </a:path>
            </a:pathLst>
          </a:custGeom>
          <a:solidFill>
            <a:srgbClr val="DDB0C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7" name="Shape"/>
          <p:cNvSpPr/>
          <p:nvPr/>
        </p:nvSpPr>
        <p:spPr>
          <a:xfrm>
            <a:off x="12269931" y="8650431"/>
            <a:ext cx="372342" cy="3896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679"/>
                </a:moveTo>
                <a:cubicBezTo>
                  <a:pt x="2256" y="10984"/>
                  <a:pt x="7555" y="4329"/>
                  <a:pt x="14873" y="0"/>
                </a:cubicBezTo>
                <a:lnTo>
                  <a:pt x="21600" y="9462"/>
                </a:lnTo>
                <a:cubicBezTo>
                  <a:pt x="16839" y="12279"/>
                  <a:pt x="13403" y="16609"/>
                  <a:pt x="11923" y="21600"/>
                </a:cubicBezTo>
                <a:lnTo>
                  <a:pt x="0" y="18679"/>
                </a:lnTo>
              </a:path>
            </a:pathLst>
          </a:custGeom>
          <a:solidFill>
            <a:srgbClr val="A4688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8" name="Shape"/>
          <p:cNvSpPr/>
          <p:nvPr/>
        </p:nvSpPr>
        <p:spPr>
          <a:xfrm>
            <a:off x="12529704" y="8546522"/>
            <a:ext cx="320387" cy="2857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7651"/>
                </a:moveTo>
                <a:cubicBezTo>
                  <a:pt x="6344" y="2843"/>
                  <a:pt x="13715" y="195"/>
                  <a:pt x="21289" y="0"/>
                </a:cubicBezTo>
                <a:lnTo>
                  <a:pt x="21600" y="16639"/>
                </a:lnTo>
                <a:cubicBezTo>
                  <a:pt x="16678" y="16764"/>
                  <a:pt x="11887" y="18478"/>
                  <a:pt x="7765" y="21600"/>
                </a:cubicBezTo>
                <a:lnTo>
                  <a:pt x="0" y="7651"/>
                </a:lnTo>
              </a:path>
            </a:pathLst>
          </a:custGeom>
          <a:solidFill>
            <a:srgbClr val="50505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89" name="Shape"/>
          <p:cNvSpPr/>
          <p:nvPr/>
        </p:nvSpPr>
        <p:spPr>
          <a:xfrm>
            <a:off x="12841431" y="8546522"/>
            <a:ext cx="12817" cy="20695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
                </a:moveTo>
                <a:cubicBezTo>
                  <a:pt x="7297" y="18"/>
                  <a:pt x="14303" y="0"/>
                  <a:pt x="21600" y="0"/>
                </a:cubicBezTo>
                <a:lnTo>
                  <a:pt x="21600" y="21582"/>
                </a:lnTo>
                <a:cubicBezTo>
                  <a:pt x="16930" y="21582"/>
                  <a:pt x="12259" y="21582"/>
                  <a:pt x="7589" y="21600"/>
                </a:cubicBezTo>
                <a:lnTo>
                  <a:pt x="0" y="18"/>
                </a:lnTo>
              </a:path>
            </a:pathLst>
          </a:custGeom>
          <a:solidFill>
            <a:srgbClr val="E2E3E4"/>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0" name="Line"/>
          <p:cNvSpPr/>
          <p:nvPr/>
        </p:nvSpPr>
        <p:spPr>
          <a:xfrm>
            <a:off x="12221562" y="9831652"/>
            <a:ext cx="57034" cy="1"/>
          </a:xfrm>
          <a:prstGeom prst="line">
            <a:avLst/>
          </a:prstGeom>
          <a:ln w="38100">
            <a:solidFill>
              <a:srgbClr val="731A50"/>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1" name="Line"/>
          <p:cNvSpPr/>
          <p:nvPr/>
        </p:nvSpPr>
        <p:spPr>
          <a:xfrm>
            <a:off x="12221562" y="9952880"/>
            <a:ext cx="57034"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2" name="Line"/>
          <p:cNvSpPr/>
          <p:nvPr/>
        </p:nvSpPr>
        <p:spPr>
          <a:xfrm>
            <a:off x="12221562" y="10074106"/>
            <a:ext cx="57034" cy="1"/>
          </a:xfrm>
          <a:prstGeom prst="line">
            <a:avLst/>
          </a:prstGeom>
          <a:ln w="38100">
            <a:solidFill>
              <a:srgbClr val="3C1729"/>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3" name="Line"/>
          <p:cNvSpPr/>
          <p:nvPr/>
        </p:nvSpPr>
        <p:spPr>
          <a:xfrm>
            <a:off x="12221562" y="10195334"/>
            <a:ext cx="57034" cy="1"/>
          </a:xfrm>
          <a:prstGeom prst="line">
            <a:avLst/>
          </a:prstGeom>
          <a:ln w="38100">
            <a:solidFill>
              <a:srgbClr val="A46882"/>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4" name="Line"/>
          <p:cNvSpPr/>
          <p:nvPr/>
        </p:nvSpPr>
        <p:spPr>
          <a:xfrm>
            <a:off x="12221562" y="10316561"/>
            <a:ext cx="57034" cy="1"/>
          </a:xfrm>
          <a:prstGeom prst="line">
            <a:avLst/>
          </a:prstGeom>
          <a:ln w="38100">
            <a:solidFill>
              <a:srgbClr val="DDB0C2"/>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5" name="Line"/>
          <p:cNvSpPr/>
          <p:nvPr/>
        </p:nvSpPr>
        <p:spPr>
          <a:xfrm>
            <a:off x="12221562" y="10437789"/>
            <a:ext cx="57034" cy="1"/>
          </a:xfrm>
          <a:prstGeom prst="line">
            <a:avLst/>
          </a:prstGeom>
          <a:ln w="38100">
            <a:solidFill>
              <a:srgbClr val="A46882"/>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6" name="Line"/>
          <p:cNvSpPr/>
          <p:nvPr/>
        </p:nvSpPr>
        <p:spPr>
          <a:xfrm>
            <a:off x="12221562" y="10559015"/>
            <a:ext cx="57034" cy="1"/>
          </a:xfrm>
          <a:prstGeom prst="line">
            <a:avLst/>
          </a:prstGeom>
          <a:ln w="38100">
            <a:solidFill>
              <a:srgbClr val="505050"/>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7" name="Line"/>
          <p:cNvSpPr/>
          <p:nvPr/>
        </p:nvSpPr>
        <p:spPr>
          <a:xfrm>
            <a:off x="12221562" y="10680243"/>
            <a:ext cx="57034"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8" name="Shape"/>
          <p:cNvSpPr/>
          <p:nvPr/>
        </p:nvSpPr>
        <p:spPr>
          <a:xfrm>
            <a:off x="8047876" y="8515470"/>
            <a:ext cx="1200034" cy="12173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614" y="0"/>
                </a:moveTo>
                <a:cubicBezTo>
                  <a:pt x="16680" y="0"/>
                  <a:pt x="21600" y="4834"/>
                  <a:pt x="21600" y="10798"/>
                </a:cubicBezTo>
                <a:cubicBezTo>
                  <a:pt x="21600" y="16766"/>
                  <a:pt x="16680" y="21600"/>
                  <a:pt x="10614" y="21600"/>
                </a:cubicBezTo>
                <a:cubicBezTo>
                  <a:pt x="5636" y="21600"/>
                  <a:pt x="1281" y="18307"/>
                  <a:pt x="0" y="13579"/>
                </a:cubicBezTo>
                <a:lnTo>
                  <a:pt x="3715" y="12605"/>
                </a:lnTo>
                <a:cubicBezTo>
                  <a:pt x="4730" y="16354"/>
                  <a:pt x="8641" y="18582"/>
                  <a:pt x="12452" y="17583"/>
                </a:cubicBezTo>
                <a:cubicBezTo>
                  <a:pt x="16261" y="16585"/>
                  <a:pt x="18527" y="12740"/>
                  <a:pt x="17515" y="8995"/>
                </a:cubicBezTo>
                <a:cubicBezTo>
                  <a:pt x="16683" y="5920"/>
                  <a:pt x="13852" y="3779"/>
                  <a:pt x="10614" y="3779"/>
                </a:cubicBezTo>
                <a:lnTo>
                  <a:pt x="10614" y="0"/>
                </a:lnTo>
              </a:path>
            </a:pathLst>
          </a:custGeom>
          <a:solidFill>
            <a:srgbClr val="731A5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599" name="Shape"/>
          <p:cNvSpPr/>
          <p:nvPr/>
        </p:nvSpPr>
        <p:spPr>
          <a:xfrm>
            <a:off x="8047876" y="8619380"/>
            <a:ext cx="386079" cy="663169"/>
          </a:xfrm>
          <a:custGeom>
            <a:avLst/>
            <a:gdLst/>
            <a:ahLst/>
            <a:cxnLst>
              <a:cxn ang="0">
                <a:pos x="wd2" y="hd2"/>
              </a:cxn>
              <a:cxn ang="5400000">
                <a:pos x="wd2" y="hd2"/>
              </a:cxn>
              <a:cxn ang="10800000">
                <a:pos x="wd2" y="hd2"/>
              </a:cxn>
              <a:cxn ang="16200000">
                <a:pos x="wd2" y="hd2"/>
              </a:cxn>
            </a:cxnLst>
            <a:rect l="0" t="0" r="r" b="b"/>
            <a:pathLst>
              <a:path w="19308" h="21600" fill="norm" stroke="1" extrusionOk="0">
                <a:moveTo>
                  <a:pt x="1033" y="21600"/>
                </a:moveTo>
                <a:cubicBezTo>
                  <a:pt x="-2292" y="13442"/>
                  <a:pt x="2580" y="4799"/>
                  <a:pt x="13209" y="0"/>
                </a:cubicBezTo>
                <a:lnTo>
                  <a:pt x="19308" y="5758"/>
                </a:lnTo>
                <a:cubicBezTo>
                  <a:pt x="12399" y="8875"/>
                  <a:pt x="9232" y="14494"/>
                  <a:pt x="11394" y="19796"/>
                </a:cubicBezTo>
                <a:lnTo>
                  <a:pt x="1033" y="21600"/>
                </a:lnTo>
              </a:path>
            </a:pathLst>
          </a:custGeom>
          <a:solidFill>
            <a:srgbClr val="EDC7D8"/>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0" name="Shape"/>
          <p:cNvSpPr/>
          <p:nvPr/>
        </p:nvSpPr>
        <p:spPr>
          <a:xfrm>
            <a:off x="8290331" y="8515470"/>
            <a:ext cx="351442" cy="2994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46"/>
                </a:moveTo>
                <a:cubicBezTo>
                  <a:pt x="6348" y="2869"/>
                  <a:pt x="13884" y="0"/>
                  <a:pt x="21600" y="0"/>
                </a:cubicBezTo>
                <a:lnTo>
                  <a:pt x="21600" y="16237"/>
                </a:lnTo>
                <a:cubicBezTo>
                  <a:pt x="16585" y="16237"/>
                  <a:pt x="11687" y="18114"/>
                  <a:pt x="7561" y="21600"/>
                </a:cubicBezTo>
                <a:lnTo>
                  <a:pt x="0" y="8246"/>
                </a:lnTo>
              </a:path>
            </a:pathLst>
          </a:custGeom>
          <a:solidFill>
            <a:srgbClr val="3C1729"/>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1" name="Line"/>
          <p:cNvSpPr/>
          <p:nvPr/>
        </p:nvSpPr>
        <p:spPr>
          <a:xfrm>
            <a:off x="8047876" y="9831652"/>
            <a:ext cx="74353" cy="1"/>
          </a:xfrm>
          <a:prstGeom prst="line">
            <a:avLst/>
          </a:prstGeom>
          <a:ln w="38100">
            <a:solidFill>
              <a:srgbClr val="731A50"/>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2" name="Line"/>
          <p:cNvSpPr/>
          <p:nvPr/>
        </p:nvSpPr>
        <p:spPr>
          <a:xfrm>
            <a:off x="8047876" y="9952880"/>
            <a:ext cx="74353" cy="1"/>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3" name="Line"/>
          <p:cNvSpPr/>
          <p:nvPr/>
        </p:nvSpPr>
        <p:spPr>
          <a:xfrm>
            <a:off x="8047876" y="10074106"/>
            <a:ext cx="74353" cy="1"/>
          </a:xfrm>
          <a:prstGeom prst="line">
            <a:avLst/>
          </a:prstGeom>
          <a:ln w="38100">
            <a:solidFill>
              <a:srgbClr val="3C1729"/>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4" name="Shape"/>
          <p:cNvSpPr/>
          <p:nvPr/>
        </p:nvSpPr>
        <p:spPr>
          <a:xfrm>
            <a:off x="10160698" y="8515470"/>
            <a:ext cx="1130760" cy="12173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091" y="0"/>
                </a:moveTo>
                <a:cubicBezTo>
                  <a:pt x="16447" y="0"/>
                  <a:pt x="21600" y="4836"/>
                  <a:pt x="21600" y="10802"/>
                </a:cubicBezTo>
                <a:cubicBezTo>
                  <a:pt x="21600" y="16767"/>
                  <a:pt x="16447" y="21600"/>
                  <a:pt x="10091" y="21600"/>
                </a:cubicBezTo>
                <a:cubicBezTo>
                  <a:pt x="5889" y="21600"/>
                  <a:pt x="2020" y="19452"/>
                  <a:pt x="0" y="15991"/>
                </a:cubicBezTo>
                <a:lnTo>
                  <a:pt x="3533" y="14174"/>
                </a:lnTo>
                <a:cubicBezTo>
                  <a:pt x="5519" y="17575"/>
                  <a:pt x="10064" y="18821"/>
                  <a:pt x="13687" y="16956"/>
                </a:cubicBezTo>
                <a:cubicBezTo>
                  <a:pt x="17311" y="15092"/>
                  <a:pt x="18639" y="10827"/>
                  <a:pt x="16652" y="7426"/>
                </a:cubicBezTo>
                <a:cubicBezTo>
                  <a:pt x="15338" y="5177"/>
                  <a:pt x="12824" y="3779"/>
                  <a:pt x="10091" y="3779"/>
                </a:cubicBezTo>
                <a:lnTo>
                  <a:pt x="10091" y="0"/>
                </a:lnTo>
              </a:path>
            </a:pathLst>
          </a:custGeom>
          <a:solidFill>
            <a:srgbClr val="731A50"/>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5" name="Shape"/>
          <p:cNvSpPr/>
          <p:nvPr/>
        </p:nvSpPr>
        <p:spPr>
          <a:xfrm>
            <a:off x="10108744" y="8983061"/>
            <a:ext cx="247533" cy="438034"/>
          </a:xfrm>
          <a:custGeom>
            <a:avLst/>
            <a:gdLst/>
            <a:ahLst/>
            <a:cxnLst>
              <a:cxn ang="0">
                <a:pos x="wd2" y="hd2"/>
              </a:cxn>
              <a:cxn ang="5400000">
                <a:pos x="wd2" y="hd2"/>
              </a:cxn>
              <a:cxn ang="10800000">
                <a:pos x="wd2" y="hd2"/>
              </a:cxn>
              <a:cxn ang="16200000">
                <a:pos x="wd2" y="hd2"/>
              </a:cxn>
            </a:cxnLst>
            <a:rect l="0" t="0" r="r" b="b"/>
            <a:pathLst>
              <a:path w="20189" h="21600" fill="norm" stroke="1" extrusionOk="0">
                <a:moveTo>
                  <a:pt x="5775" y="21600"/>
                </a:moveTo>
                <a:cubicBezTo>
                  <a:pt x="194" y="15009"/>
                  <a:pt x="-1411" y="7309"/>
                  <a:pt x="1263" y="0"/>
                </a:cubicBezTo>
                <a:lnTo>
                  <a:pt x="17254" y="2448"/>
                </a:lnTo>
                <a:cubicBezTo>
                  <a:pt x="15513" y="7203"/>
                  <a:pt x="16555" y="12206"/>
                  <a:pt x="20189" y="16491"/>
                </a:cubicBezTo>
                <a:lnTo>
                  <a:pt x="5775" y="21600"/>
                </a:lnTo>
              </a:path>
            </a:pathLst>
          </a:custGeom>
          <a:solidFill>
            <a:srgbClr val="EDC7D8"/>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6" name="Shape"/>
          <p:cNvSpPr/>
          <p:nvPr/>
        </p:nvSpPr>
        <p:spPr>
          <a:xfrm>
            <a:off x="10108744" y="8705970"/>
            <a:ext cx="316806" cy="3341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308"/>
                </a:moveTo>
                <a:cubicBezTo>
                  <a:pt x="1730" y="11462"/>
                  <a:pt x="5317" y="5153"/>
                  <a:pt x="10418" y="0"/>
                </a:cubicBezTo>
                <a:lnTo>
                  <a:pt x="21600" y="9697"/>
                </a:lnTo>
                <a:cubicBezTo>
                  <a:pt x="18293" y="13060"/>
                  <a:pt x="15952" y="17151"/>
                  <a:pt x="14832" y="21600"/>
                </a:cubicBezTo>
                <a:lnTo>
                  <a:pt x="0" y="18308"/>
                </a:lnTo>
              </a:path>
            </a:pathLst>
          </a:custGeom>
          <a:solidFill>
            <a:srgbClr val="3C1729"/>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7" name="Shape"/>
          <p:cNvSpPr/>
          <p:nvPr/>
        </p:nvSpPr>
        <p:spPr>
          <a:xfrm>
            <a:off x="10247289" y="8567425"/>
            <a:ext cx="299488" cy="2994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46"/>
                </a:moveTo>
                <a:cubicBezTo>
                  <a:pt x="4288" y="6204"/>
                  <a:pt x="9516" y="2500"/>
                  <a:pt x="15326" y="0"/>
                </a:cubicBezTo>
                <a:lnTo>
                  <a:pt x="21600" y="14563"/>
                </a:lnTo>
                <a:cubicBezTo>
                  <a:pt x="17828" y="16190"/>
                  <a:pt x="14426" y="18584"/>
                  <a:pt x="11634" y="21600"/>
                </a:cubicBezTo>
                <a:lnTo>
                  <a:pt x="0" y="10846"/>
                </a:lnTo>
              </a:path>
            </a:pathLst>
          </a:custGeom>
          <a:solidFill>
            <a:srgbClr val="A4688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8" name="Shape"/>
          <p:cNvSpPr/>
          <p:nvPr/>
        </p:nvSpPr>
        <p:spPr>
          <a:xfrm>
            <a:off x="10437789" y="8515470"/>
            <a:ext cx="264851" cy="26485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4367"/>
                </a:moveTo>
                <a:cubicBezTo>
                  <a:pt x="6754" y="1581"/>
                  <a:pt x="13998" y="110"/>
                  <a:pt x="21339" y="0"/>
                </a:cubicBezTo>
                <a:lnTo>
                  <a:pt x="21600" y="18767"/>
                </a:lnTo>
                <a:cubicBezTo>
                  <a:pt x="16836" y="18830"/>
                  <a:pt x="12122" y="19784"/>
                  <a:pt x="7733" y="21600"/>
                </a:cubicBezTo>
                <a:lnTo>
                  <a:pt x="0" y="4367"/>
                </a:lnTo>
              </a:path>
            </a:pathLst>
          </a:custGeom>
          <a:solidFill>
            <a:srgbClr val="DDB0C2"/>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09" name="Shape"/>
          <p:cNvSpPr/>
          <p:nvPr/>
        </p:nvSpPr>
        <p:spPr>
          <a:xfrm>
            <a:off x="10662925" y="8515470"/>
            <a:ext cx="39716" cy="23021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513" y="0"/>
                  <a:pt x="14556" y="0"/>
                  <a:pt x="21600" y="0"/>
                </a:cubicBezTo>
                <a:lnTo>
                  <a:pt x="21600" y="21582"/>
                </a:lnTo>
                <a:cubicBezTo>
                  <a:pt x="16904" y="21582"/>
                  <a:pt x="12208" y="21600"/>
                  <a:pt x="7513" y="21600"/>
                </a:cubicBezTo>
                <a:lnTo>
                  <a:pt x="0" y="0"/>
                </a:lnTo>
              </a:path>
            </a:pathLst>
          </a:custGeom>
          <a:solidFill>
            <a:srgbClr val="964B68"/>
          </a:solidFill>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0" name="Line"/>
          <p:cNvSpPr/>
          <p:nvPr/>
        </p:nvSpPr>
        <p:spPr>
          <a:xfrm>
            <a:off x="10281925" y="9848970"/>
            <a:ext cx="74353" cy="1"/>
          </a:xfrm>
          <a:prstGeom prst="line">
            <a:avLst/>
          </a:prstGeom>
          <a:ln w="38100">
            <a:solidFill>
              <a:srgbClr val="731A50"/>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1" name="Line"/>
          <p:cNvSpPr/>
          <p:nvPr/>
        </p:nvSpPr>
        <p:spPr>
          <a:xfrm>
            <a:off x="10281925" y="9952880"/>
            <a:ext cx="1" cy="74352"/>
          </a:xfrm>
          <a:prstGeom prst="line">
            <a:avLst/>
          </a:prstGeom>
          <a:ln w="12700">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2" name="Line"/>
          <p:cNvSpPr/>
          <p:nvPr/>
        </p:nvSpPr>
        <p:spPr>
          <a:xfrm>
            <a:off x="10281925" y="10074106"/>
            <a:ext cx="74353" cy="1"/>
          </a:xfrm>
          <a:prstGeom prst="line">
            <a:avLst/>
          </a:prstGeom>
          <a:ln w="38100">
            <a:solidFill>
              <a:srgbClr val="3C1729"/>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3" name="Line"/>
          <p:cNvSpPr/>
          <p:nvPr/>
        </p:nvSpPr>
        <p:spPr>
          <a:xfrm>
            <a:off x="10281925" y="10178015"/>
            <a:ext cx="74353" cy="1"/>
          </a:xfrm>
          <a:prstGeom prst="line">
            <a:avLst/>
          </a:prstGeom>
          <a:ln w="38100">
            <a:solidFill>
              <a:srgbClr val="A46882"/>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4" name="Line"/>
          <p:cNvSpPr/>
          <p:nvPr/>
        </p:nvSpPr>
        <p:spPr>
          <a:xfrm>
            <a:off x="10281925" y="10299243"/>
            <a:ext cx="74353" cy="1"/>
          </a:xfrm>
          <a:prstGeom prst="line">
            <a:avLst/>
          </a:prstGeom>
          <a:ln w="38100">
            <a:solidFill>
              <a:srgbClr val="DDB0C2"/>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5" name="Line"/>
          <p:cNvSpPr/>
          <p:nvPr/>
        </p:nvSpPr>
        <p:spPr>
          <a:xfrm>
            <a:off x="10281925" y="10403152"/>
            <a:ext cx="1" cy="74352"/>
          </a:xfrm>
          <a:prstGeom prst="line">
            <a:avLst/>
          </a:prstGeom>
          <a:ln w="38100">
            <a:solidFill>
              <a:srgbClr val="964B68"/>
            </a:solidFill>
            <a:miter lim="400000"/>
          </a:ln>
        </p:spPr>
        <p:txBody>
          <a:bodyPr lIns="69272" tIns="69272" rIns="69272" bIns="69272" anchor="ctr"/>
          <a:lstStyle/>
          <a:p>
            <a:pPr algn="l" defTabSz="623454">
              <a:defRPr sz="1600">
                <a:solidFill>
                  <a:srgbClr val="000000"/>
                </a:solidFill>
                <a:latin typeface="Helvetica"/>
                <a:ea typeface="Helvetica"/>
                <a:cs typeface="Helvetica"/>
                <a:sym typeface="Helvetica"/>
              </a:defRPr>
            </a:pPr>
          </a:p>
        </p:txBody>
      </p:sp>
      <p:sp>
        <p:nvSpPr>
          <p:cNvPr id="616" name="FUND FACT SHEET F Series Units…"/>
          <p:cNvSpPr/>
          <p:nvPr/>
        </p:nvSpPr>
        <p:spPr>
          <a:xfrm>
            <a:off x="13309195" y="623875"/>
            <a:ext cx="3465334" cy="482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800"/>
              </a:lnSpc>
              <a:defRPr sz="5600">
                <a:solidFill>
                  <a:srgbClr val="000000"/>
                </a:solidFill>
                <a:latin typeface="Gill Sans"/>
                <a:ea typeface="Gill Sans"/>
                <a:cs typeface="Gill Sans"/>
                <a:sym typeface="Gill Sans"/>
              </a:defRPr>
            </a:pPr>
            <a:r>
              <a:rPr b="1" sz="1600">
                <a:latin typeface="Times New Roman"/>
                <a:ea typeface="Times New Roman"/>
                <a:cs typeface="Times New Roman"/>
                <a:sym typeface="Times New Roman"/>
              </a:rPr>
              <a:t> </a:t>
            </a:r>
            <a:r>
              <a:rPr b="1" sz="1600">
                <a:latin typeface="Times New Roman"/>
                <a:ea typeface="Times New Roman"/>
                <a:cs typeface="Times New Roman"/>
                <a:sym typeface="Times New Roman"/>
              </a:rPr>
              <a:t>FUND FACT SHEET F Series Units</a:t>
            </a:r>
          </a:p>
          <a:p>
            <a:pPr algn="l" defTabSz="796636">
              <a:lnSpc>
                <a:spcPts val="900"/>
              </a:lnSpc>
              <a:defRPr sz="5600">
                <a:solidFill>
                  <a:srgbClr val="000000"/>
                </a:solidFill>
                <a:latin typeface="Gill Sans"/>
                <a:ea typeface="Gill Sans"/>
                <a:cs typeface="Gill Sans"/>
                <a:sym typeface="Gill Sans"/>
              </a:defRPr>
            </a:pPr>
          </a:p>
          <a:p>
            <a:pPr algn="l" defTabSz="623454">
              <a:lnSpc>
                <a:spcPts val="900"/>
              </a:lnSpc>
              <a:tabLst>
                <a:tab pos="2819400" algn="l"/>
              </a:tabLst>
              <a:defRPr sz="5600">
                <a:solidFill>
                  <a:srgbClr val="000000"/>
                </a:solidFill>
                <a:latin typeface="Gill Sans"/>
                <a:ea typeface="Gill Sans"/>
                <a:cs typeface="Gill Sans"/>
                <a:sym typeface="Gill Sans"/>
              </a:defRPr>
            </a:pPr>
            <a:r>
              <a:rPr sz="800">
                <a:latin typeface="Times New Roman"/>
                <a:ea typeface="Times New Roman"/>
                <a:cs typeface="Times New Roman"/>
                <a:sym typeface="Times New Roman"/>
              </a:rPr>
              <a:t>	</a:t>
            </a:r>
            <a:r>
              <a:rPr sz="800">
                <a:latin typeface="Times New Roman"/>
                <a:ea typeface="Times New Roman"/>
                <a:cs typeface="Times New Roman"/>
                <a:sym typeface="Times New Roman"/>
              </a:rPr>
              <a:t>June 30, 2020</a:t>
            </a:r>
          </a:p>
        </p:txBody>
      </p:sp>
      <p:sp>
        <p:nvSpPr>
          <p:cNvPr id="617" name="FundServ Code Unit Class Trailer Fee"/>
          <p:cNvSpPr/>
          <p:nvPr/>
        </p:nvSpPr>
        <p:spPr>
          <a:xfrm>
            <a:off x="7613765" y="1633603"/>
            <a:ext cx="2989344" cy="140135"/>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FundServ Code	Unit Class	Trailer Fee</a:t>
            </a:r>
          </a:p>
        </p:txBody>
      </p:sp>
      <p:sp>
        <p:nvSpPr>
          <p:cNvPr id="618" name="TRZ 110 F Series N/A"/>
          <p:cNvSpPr/>
          <p:nvPr/>
        </p:nvSpPr>
        <p:spPr>
          <a:xfrm>
            <a:off x="7611687" y="1784049"/>
            <a:ext cx="2575850" cy="127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900"/>
              </a:lnSpc>
              <a:tabLst>
                <a:tab pos="1308100" algn="l"/>
                <a:tab pos="2387600" algn="l"/>
              </a:tabLst>
              <a:defRPr sz="5600">
                <a:solidFill>
                  <a:srgbClr val="000000"/>
                </a:solidFill>
                <a:latin typeface="Gill Sans"/>
                <a:ea typeface="Gill Sans"/>
                <a:cs typeface="Gill Sans"/>
                <a:sym typeface="Gill Sans"/>
              </a:defRPr>
            </a:pPr>
            <a:r>
              <a:rPr sz="800">
                <a:latin typeface="Times New Roman"/>
                <a:ea typeface="Times New Roman"/>
                <a:cs typeface="Times New Roman"/>
                <a:sym typeface="Times New Roman"/>
              </a:rPr>
              <a:t> </a:t>
            </a:r>
            <a:r>
              <a:rPr sz="800">
                <a:latin typeface="Times New Roman"/>
                <a:ea typeface="Times New Roman"/>
                <a:cs typeface="Times New Roman"/>
                <a:sym typeface="Times New Roman"/>
              </a:rPr>
              <a:t>TRZ 110	F Series	N/A</a:t>
            </a:r>
          </a:p>
        </p:txBody>
      </p:sp>
      <p:sp>
        <p:nvSpPr>
          <p:cNvPr id="619" name="Trez Capital Yield Trust's investment objective is to preserve capital, while delivering an attractive, consistent rate of interest income by investing in a…"/>
          <p:cNvSpPr/>
          <p:nvPr/>
        </p:nvSpPr>
        <p:spPr>
          <a:xfrm>
            <a:off x="7615843" y="2084883"/>
            <a:ext cx="9139065" cy="792894"/>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2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Trez Capital Yield Trust's investment objective is to preserve capital, while delivering an attractive, consistent rate of interest income by investing in a</a:t>
            </a:r>
          </a:p>
          <a:p>
            <a:pPr algn="l" defTabSz="796636">
              <a:lnSpc>
                <a:spcPts val="0"/>
              </a:lnSpc>
              <a:defRPr sz="5600">
                <a:solidFill>
                  <a:srgbClr val="000000"/>
                </a:solidFill>
                <a:latin typeface="Gill Sans"/>
                <a:ea typeface="Gill Sans"/>
                <a:cs typeface="Gill Sans"/>
                <a:sym typeface="Gill Sans"/>
              </a:defRPr>
            </a:pPr>
          </a:p>
          <a:p>
            <a:pPr algn="l" defTabSz="796636">
              <a:lnSpc>
                <a:spcPts val="1200"/>
              </a:lnSpc>
              <a:defRPr sz="5600">
                <a:solidFill>
                  <a:srgbClr val="000000"/>
                </a:solidFill>
                <a:latin typeface="Gill Sans"/>
                <a:ea typeface="Gill Sans"/>
                <a:cs typeface="Gill Sans"/>
                <a:sym typeface="Gill Sans"/>
              </a:defRPr>
            </a:pPr>
            <a:r>
              <a:rPr sz="1000">
                <a:latin typeface="Times New Roman"/>
                <a:ea typeface="Times New Roman"/>
                <a:cs typeface="Times New Roman"/>
                <a:sym typeface="Times New Roman"/>
              </a:rPr>
              <a:t> </a:t>
            </a:r>
            <a:r>
              <a:rPr sz="1000">
                <a:latin typeface="Times New Roman"/>
                <a:ea typeface="Times New Roman"/>
                <a:cs typeface="Times New Roman"/>
                <a:sym typeface="Times New Roman"/>
              </a:rPr>
              <a:t>diversified portfolio of commercial and multi-residential mortgages in Canada and the United States.</a:t>
            </a:r>
          </a:p>
          <a:p>
            <a:pPr algn="l" defTabSz="796636">
              <a:lnSpc>
                <a:spcPts val="1000"/>
              </a:lnSpc>
              <a:defRPr sz="5600">
                <a:solidFill>
                  <a:srgbClr val="000000"/>
                </a:solidFill>
                <a:latin typeface="Gill Sans"/>
                <a:ea typeface="Gill Sans"/>
                <a:cs typeface="Gill Sans"/>
                <a:sym typeface="Gill Sans"/>
              </a:defRPr>
            </a:pPr>
          </a:p>
          <a:p>
            <a:pPr algn="l" defTabSz="623454">
              <a:lnSpc>
                <a:spcPts val="800"/>
              </a:lnSpc>
              <a:tabLst>
                <a:tab pos="65659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All amounts are expressed in CAD unless otherwise specified</a:t>
            </a:r>
          </a:p>
          <a:p>
            <a:pPr algn="l" defTabSz="796636">
              <a:lnSpc>
                <a:spcPts val="6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FUND DETAILS</a:t>
            </a:r>
          </a:p>
        </p:txBody>
      </p:sp>
      <p:sp>
        <p:nvSpPr>
          <p:cNvPr id="620" name="Fund Type…"/>
          <p:cNvSpPr/>
          <p:nvPr/>
        </p:nvSpPr>
        <p:spPr>
          <a:xfrm>
            <a:off x="7775863" y="3023910"/>
            <a:ext cx="730281" cy="152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 Type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Eligibility</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Purchase</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Management</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Fee</a:t>
            </a:r>
          </a:p>
          <a:p>
            <a:pPr algn="l" defTabSz="796636">
              <a:lnSpc>
                <a:spcPts val="2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Distribution</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Frequency</a:t>
            </a:r>
          </a:p>
        </p:txBody>
      </p:sp>
      <p:sp>
        <p:nvSpPr>
          <p:cNvPr id="621" name="Open-ended pooled mortgage fund…"/>
          <p:cNvSpPr/>
          <p:nvPr/>
        </p:nvSpPr>
        <p:spPr>
          <a:xfrm>
            <a:off x="8769580" y="3013034"/>
            <a:ext cx="2466024" cy="1460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Open-ended pooled mortgage fund</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RRSP, RRIF, DPSP, RDSP, RESP, TFSA, IPP</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 + 2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1.50%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Monthly</a:t>
            </a:r>
          </a:p>
        </p:txBody>
      </p:sp>
      <p:sp>
        <p:nvSpPr>
          <p:cNvPr id="622" name="Inception…"/>
          <p:cNvSpPr/>
          <p:nvPr/>
        </p:nvSpPr>
        <p:spPr>
          <a:xfrm>
            <a:off x="12217803" y="3023910"/>
            <a:ext cx="781053" cy="14374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Inception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Unit Value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Redemption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Incentive Fee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Target Return</a:t>
            </a:r>
          </a:p>
        </p:txBody>
      </p:sp>
      <p:sp>
        <p:nvSpPr>
          <p:cNvPr id="623" name="June 2009…"/>
          <p:cNvSpPr/>
          <p:nvPr/>
        </p:nvSpPr>
        <p:spPr>
          <a:xfrm>
            <a:off x="13379854" y="3013034"/>
            <a:ext cx="3374709" cy="16764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June 2009</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Currently monthly liquidity with limits </a:t>
            </a:r>
            <a:r>
              <a:rPr sz="500">
                <a:latin typeface="Times New Roman"/>
                <a:ea typeface="Times New Roman"/>
                <a:cs typeface="Times New Roman"/>
                <a:sym typeface="Times New Roman"/>
              </a:rPr>
              <a:t>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500"/>
              </a:lnSpc>
              <a:defRPr sz="5600">
                <a:solidFill>
                  <a:srgbClr val="000000"/>
                </a:solidFill>
                <a:latin typeface="Gill Sans"/>
                <a:ea typeface="Gill Sans"/>
                <a:cs typeface="Gill Sans"/>
                <a:sym typeface="Gill Sans"/>
              </a:defRPr>
            </a:pPr>
          </a:p>
          <a:p>
            <a:pPr algn="l" defTabSz="623454">
              <a:lnSpc>
                <a:spcPts val="1000"/>
              </a:lnSpc>
              <a:tabLst>
                <a:tab pos="1524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 of net operating income</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6.5% per annum</a:t>
            </a:r>
          </a:p>
          <a:p>
            <a:pPr algn="l" defTabSz="796636">
              <a:lnSpc>
                <a:spcPts val="800"/>
              </a:lnSpc>
              <a:defRPr sz="5600">
                <a:solidFill>
                  <a:srgbClr val="000000"/>
                </a:solidFill>
                <a:latin typeface="Gill Sans"/>
                <a:ea typeface="Gill Sans"/>
                <a:cs typeface="Gill Sans"/>
                <a:sym typeface="Gill Sans"/>
              </a:defRPr>
            </a:pPr>
          </a:p>
          <a:p>
            <a:pPr algn="l" defTabSz="623454">
              <a:lnSpc>
                <a:spcPts val="500"/>
              </a:lnSpc>
              <a:tabLst>
                <a:tab pos="279400" algn="l"/>
              </a:tabLst>
              <a:defRPr sz="5600">
                <a:solidFill>
                  <a:srgbClr val="000000"/>
                </a:solidFill>
                <a:latin typeface="Gill Sans"/>
                <a:ea typeface="Gill Sans"/>
                <a:cs typeface="Gill Sans"/>
                <a:sym typeface="Gill Sans"/>
              </a:defRPr>
            </a:pPr>
            <a:r>
              <a:rPr i="1" sz="400">
                <a:latin typeface="Times New Roman"/>
                <a:ea typeface="Times New Roman"/>
                <a:cs typeface="Times New Roman"/>
                <a:sym typeface="Times New Roman"/>
              </a:rPr>
              <a:t>	</a:t>
            </a:r>
            <a:r>
              <a:rPr i="1" sz="400">
                <a:latin typeface="Times New Roman"/>
                <a:ea typeface="Times New Roman"/>
                <a:cs typeface="Times New Roman"/>
                <a:sym typeface="Times New Roman"/>
              </a:rPr>
              <a:t>2 </a:t>
            </a:r>
            <a:r>
              <a:rPr i="1" sz="600">
                <a:latin typeface="Times New Roman"/>
                <a:ea typeface="Times New Roman"/>
                <a:cs typeface="Times New Roman"/>
                <a:sym typeface="Times New Roman"/>
              </a:rPr>
              <a:t>Please contact your Trez Capital representative for additional information</a:t>
            </a:r>
          </a:p>
        </p:txBody>
      </p:sp>
      <p:sp>
        <p:nvSpPr>
          <p:cNvPr id="624" name="PERFORMANCE HISTORY (DRIP)…"/>
          <p:cNvSpPr/>
          <p:nvPr/>
        </p:nvSpPr>
        <p:spPr>
          <a:xfrm>
            <a:off x="7711024" y="4752992"/>
            <a:ext cx="5224308" cy="332826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PERFORMANCE HISTORY (DRIP)</a:t>
            </a:r>
          </a:p>
          <a:p>
            <a:pPr algn="l" defTabSz="796636">
              <a:lnSpc>
                <a:spcPts val="13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10%</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8%</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6%</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4%</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0%</a:t>
            </a:r>
          </a:p>
          <a:p>
            <a:pPr algn="l" defTabSz="796636">
              <a:lnSpc>
                <a:spcPts val="0"/>
              </a:lnSpc>
              <a:defRPr sz="5600">
                <a:solidFill>
                  <a:srgbClr val="000000"/>
                </a:solidFill>
                <a:latin typeface="Gill Sans"/>
                <a:ea typeface="Gill Sans"/>
                <a:cs typeface="Gill Sans"/>
                <a:sym typeface="Gill Sans"/>
              </a:defRPr>
            </a:pPr>
          </a:p>
          <a:p>
            <a:pPr algn="l" defTabSz="623454">
              <a:lnSpc>
                <a:spcPts val="700"/>
              </a:lnSpc>
              <a:tabLst>
                <a:tab pos="355600" algn="l"/>
                <a:tab pos="774700" algn="l"/>
                <a:tab pos="1181100" algn="l"/>
                <a:tab pos="1600200" algn="l"/>
                <a:tab pos="2019300" algn="l"/>
                <a:tab pos="2425700" algn="l"/>
                <a:tab pos="2844800" algn="l"/>
                <a:tab pos="3263900" algn="l"/>
                <a:tab pos="3670300" algn="l"/>
                <a:tab pos="4089400" algn="l"/>
                <a:tab pos="4495800" algn="l"/>
                <a:tab pos="4813300" algn="l"/>
              </a:tabLst>
              <a:defRPr sz="5600">
                <a:solidFill>
                  <a:srgbClr val="000000"/>
                </a:solidFill>
                <a:latin typeface="Gill Sans"/>
                <a:ea typeface="Gill Sans"/>
                <a:cs typeface="Gill Sans"/>
                <a:sym typeface="Gill Sans"/>
              </a:defRPr>
            </a:pPr>
            <a:r>
              <a:rPr b="1" sz="600">
                <a:solidFill>
                  <a:srgbClr val="505050"/>
                </a:solidFill>
                <a:latin typeface="Times New Roman"/>
                <a:ea typeface="Times New Roman"/>
                <a:cs typeface="Times New Roman"/>
                <a:sym typeface="Times New Roman"/>
              </a:rPr>
              <a:t>	</a:t>
            </a:r>
            <a:r>
              <a:rPr b="1" sz="600">
                <a:solidFill>
                  <a:srgbClr val="505050"/>
                </a:solidFill>
                <a:latin typeface="Times New Roman"/>
                <a:ea typeface="Times New Roman"/>
                <a:cs typeface="Times New Roman"/>
                <a:sym typeface="Times New Roman"/>
              </a:rPr>
              <a:t>2009	2010	2011	2012	2013	2014	2015	2016	2017	2018	2019	2020 YTD</a:t>
            </a: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623454">
              <a:lnSpc>
                <a:spcPts val="800"/>
              </a:lnSpc>
              <a:tabLst>
                <a:tab pos="65659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All reported returns are net of fees</a:t>
            </a:r>
          </a:p>
        </p:txBody>
      </p:sp>
      <p:sp>
        <p:nvSpPr>
          <p:cNvPr id="625" name="MANAGER SUMMARY…"/>
          <p:cNvSpPr/>
          <p:nvPr/>
        </p:nvSpPr>
        <p:spPr>
          <a:xfrm>
            <a:off x="13379854" y="4752992"/>
            <a:ext cx="1299997" cy="31115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MANAGER SUMMARY</a:t>
            </a:r>
          </a:p>
          <a:p>
            <a:pPr algn="l" defTabSz="796636">
              <a:lnSpc>
                <a:spcPts val="12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Manager AUM</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Fund AUM</a:t>
            </a:r>
          </a:p>
          <a:p>
            <a:pPr algn="l" defTabSz="796636">
              <a:lnSpc>
                <a:spcPts val="1300"/>
              </a:lnSpc>
              <a:defRPr sz="5600">
                <a:solidFill>
                  <a:srgbClr val="000000"/>
                </a:solidFill>
                <a:latin typeface="Gill Sans"/>
                <a:ea typeface="Gill Sans"/>
                <a:cs typeface="Gill Sans"/>
                <a:sym typeface="Gill Sans"/>
              </a:defRPr>
            </a:pPr>
          </a:p>
          <a:p>
            <a:pPr algn="l" defTabSz="796636">
              <a:lnSpc>
                <a:spcPts val="9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PERIOD</a:t>
            </a:r>
          </a:p>
          <a:p>
            <a:pPr algn="l" defTabSz="796636">
              <a:lnSpc>
                <a:spcPts val="1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Since Inception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10 -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5 -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3 - Year</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1 - Year</a:t>
            </a:r>
          </a:p>
        </p:txBody>
      </p:sp>
      <p:sp>
        <p:nvSpPr>
          <p:cNvPr id="626" name="Trez Capital Fund Management…"/>
          <p:cNvSpPr/>
          <p:nvPr/>
        </p:nvSpPr>
        <p:spPr>
          <a:xfrm>
            <a:off x="14893290" y="4964967"/>
            <a:ext cx="1867300" cy="3162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Trez Capital Fund Management</a:t>
            </a:r>
          </a:p>
          <a:p>
            <a:pPr algn="l" defTabSz="796636">
              <a:lnSpc>
                <a:spcPts val="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Limited Partnership</a:t>
            </a:r>
          </a:p>
          <a:p>
            <a:pPr algn="l" defTabSz="796636">
              <a:lnSpc>
                <a:spcPts val="8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Greater than $3.8 Billion </a:t>
            </a:r>
            <a:r>
              <a:rPr sz="500">
                <a:latin typeface="Times New Roman"/>
                <a:ea typeface="Times New Roman"/>
                <a:cs typeface="Times New Roman"/>
                <a:sym typeface="Times New Roman"/>
              </a:rPr>
              <a:t>1</a:t>
            </a:r>
          </a:p>
          <a:p>
            <a:pPr algn="l" defTabSz="796636">
              <a:lnSpc>
                <a:spcPts val="1300"/>
              </a:lnSpc>
              <a:defRPr sz="5600">
                <a:solidFill>
                  <a:srgbClr val="000000"/>
                </a:solidFill>
                <a:latin typeface="Gill Sans"/>
                <a:ea typeface="Gill Sans"/>
                <a:cs typeface="Gill Sans"/>
                <a:sym typeface="Gill Sans"/>
              </a:defRPr>
            </a:pPr>
          </a:p>
          <a:p>
            <a:pPr algn="l" defTabSz="796636">
              <a:lnSpc>
                <a:spcPts val="6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$1,263,042,425</a:t>
            </a:r>
          </a:p>
          <a:p>
            <a:pPr algn="l" defTabSz="796636">
              <a:lnSpc>
                <a:spcPts val="800"/>
              </a:lnSpc>
              <a:defRPr sz="5600">
                <a:solidFill>
                  <a:srgbClr val="000000"/>
                </a:solidFill>
                <a:latin typeface="Gill Sans"/>
                <a:ea typeface="Gill Sans"/>
                <a:cs typeface="Gill Sans"/>
                <a:sym typeface="Gill Sans"/>
              </a:defRPr>
            </a:pPr>
          </a:p>
          <a:p>
            <a:pPr algn="l" defTabSz="623454">
              <a:lnSpc>
                <a:spcPts val="500"/>
              </a:lnSpc>
              <a:tabLst>
                <a:tab pos="533400" algn="l"/>
              </a:tabLst>
              <a:defRPr sz="5600">
                <a:solidFill>
                  <a:srgbClr val="000000"/>
                </a:solidFill>
                <a:latin typeface="Gill Sans"/>
                <a:ea typeface="Gill Sans"/>
                <a:cs typeface="Gill Sans"/>
                <a:sym typeface="Gill Sans"/>
              </a:defRPr>
            </a:pPr>
            <a:r>
              <a:rPr i="1" sz="400">
                <a:latin typeface="Times New Roman"/>
                <a:ea typeface="Times New Roman"/>
                <a:cs typeface="Times New Roman"/>
                <a:sym typeface="Times New Roman"/>
              </a:rPr>
              <a:t>	</a:t>
            </a:r>
            <a:r>
              <a:rPr i="1" sz="400">
                <a:latin typeface="Times New Roman"/>
                <a:ea typeface="Times New Roman"/>
                <a:cs typeface="Times New Roman"/>
                <a:sym typeface="Times New Roman"/>
              </a:rPr>
              <a:t>1 </a:t>
            </a:r>
            <a:r>
              <a:rPr i="1" sz="600">
                <a:latin typeface="Times New Roman"/>
                <a:ea typeface="Times New Roman"/>
                <a:cs typeface="Times New Roman"/>
                <a:sym typeface="Times New Roman"/>
              </a:rPr>
              <a:t>Estimated as at June 30, 2020</a:t>
            </a:r>
          </a:p>
          <a:p>
            <a:pPr algn="l" defTabSz="796636">
              <a:lnSpc>
                <a:spcPts val="9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RETURN</a:t>
            </a:r>
          </a:p>
          <a:p>
            <a:pPr algn="l" defTabSz="796636">
              <a:lnSpc>
                <a:spcPts val="1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7.8%</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7.6%</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7.2%</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7.1%</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6.7%</a:t>
            </a:r>
          </a:p>
          <a:p>
            <a:pPr algn="l" defTabSz="796636">
              <a:lnSpc>
                <a:spcPts val="800"/>
              </a:lnSpc>
              <a:defRPr sz="5600">
                <a:solidFill>
                  <a:srgbClr val="000000"/>
                </a:solidFill>
                <a:latin typeface="Gill Sans"/>
                <a:ea typeface="Gill Sans"/>
                <a:cs typeface="Gill Sans"/>
                <a:sym typeface="Gill Sans"/>
              </a:defRPr>
            </a:pPr>
          </a:p>
          <a:p>
            <a:pPr algn="l" defTabSz="623454">
              <a:lnSpc>
                <a:spcPts val="800"/>
              </a:lnSpc>
              <a:tabLst>
                <a:tab pos="65659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Annualized returns as at December 31, 2019</a:t>
            </a:r>
          </a:p>
        </p:txBody>
      </p:sp>
      <p:sp>
        <p:nvSpPr>
          <p:cNvPr id="627" name="PORTFOLIO DIVERSIFICATION…"/>
          <p:cNvSpPr/>
          <p:nvPr/>
        </p:nvSpPr>
        <p:spPr>
          <a:xfrm>
            <a:off x="7775863" y="8149087"/>
            <a:ext cx="1771287" cy="200768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PORTFOLIO DIVERSIFICATION</a:t>
            </a:r>
          </a:p>
          <a:p>
            <a:pPr algn="l" defTabSz="796636">
              <a:lnSpc>
                <a:spcPts val="900"/>
              </a:lnSpc>
              <a:defRPr sz="5600">
                <a:solidFill>
                  <a:srgbClr val="000000"/>
                </a:solidFill>
                <a:latin typeface="Gill Sans"/>
                <a:ea typeface="Gill Sans"/>
                <a:cs typeface="Gill Sans"/>
                <a:sym typeface="Gill Sans"/>
              </a:defRPr>
            </a:pPr>
          </a:p>
          <a:p>
            <a:pPr algn="l" defTabSz="623454">
              <a:lnSpc>
                <a:spcPts val="1000"/>
              </a:lnSpc>
              <a:tabLst>
                <a:tab pos="431800" algn="l"/>
              </a:tabLst>
              <a:defRPr sz="5600">
                <a:solidFill>
                  <a:srgbClr val="000000"/>
                </a:solidFill>
                <a:latin typeface="Gill Sans"/>
                <a:ea typeface="Gill Sans"/>
                <a:cs typeface="Gill Sans"/>
                <a:sym typeface="Gill Sans"/>
              </a:defRPr>
            </a:pPr>
            <a:r>
              <a:rPr sz="800">
                <a:solidFill>
                  <a:srgbClr val="505050"/>
                </a:solidFill>
                <a:latin typeface="Times New Roman"/>
                <a:ea typeface="Times New Roman"/>
                <a:cs typeface="Times New Roman"/>
                <a:sym typeface="Times New Roman"/>
              </a:rPr>
              <a:t>	</a:t>
            </a:r>
            <a:r>
              <a:rPr sz="800">
                <a:solidFill>
                  <a:srgbClr val="505050"/>
                </a:solidFill>
                <a:latin typeface="Times New Roman"/>
                <a:ea typeface="Times New Roman"/>
                <a:cs typeface="Times New Roman"/>
                <a:sym typeface="Times New Roman"/>
              </a:rPr>
              <a:t>SECURITY RANK</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623454">
              <a:lnSpc>
                <a:spcPts val="700"/>
              </a:lnSpc>
              <a:tabLst>
                <a:tab pos="3429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First Mortgages (70.9%)</a:t>
            </a:r>
          </a:p>
          <a:p>
            <a:pPr algn="l" defTabSz="796636">
              <a:lnSpc>
                <a:spcPts val="100"/>
              </a:lnSpc>
              <a:defRPr sz="5600">
                <a:solidFill>
                  <a:srgbClr val="000000"/>
                </a:solidFill>
                <a:latin typeface="Gill Sans"/>
                <a:ea typeface="Gill Sans"/>
                <a:cs typeface="Gill Sans"/>
                <a:sym typeface="Gill Sans"/>
              </a:defRPr>
            </a:pPr>
          </a:p>
          <a:p>
            <a:pPr algn="l" defTabSz="623454">
              <a:lnSpc>
                <a:spcPts val="700"/>
              </a:lnSpc>
              <a:tabLst>
                <a:tab pos="3429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Second Mortgages (19.5%)</a:t>
            </a:r>
          </a:p>
          <a:p>
            <a:pPr algn="l" defTabSz="796636">
              <a:lnSpc>
                <a:spcPts val="100"/>
              </a:lnSpc>
              <a:defRPr sz="5600">
                <a:solidFill>
                  <a:srgbClr val="000000"/>
                </a:solidFill>
                <a:latin typeface="Gill Sans"/>
                <a:ea typeface="Gill Sans"/>
                <a:cs typeface="Gill Sans"/>
                <a:sym typeface="Gill Sans"/>
              </a:defRPr>
            </a:pPr>
          </a:p>
          <a:p>
            <a:pPr algn="l" defTabSz="623454">
              <a:lnSpc>
                <a:spcPts val="700"/>
              </a:lnSpc>
              <a:tabLst>
                <a:tab pos="342900" algn="l"/>
              </a:tabLst>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Blanket Mortgages (9.6%)</a:t>
            </a:r>
          </a:p>
        </p:txBody>
      </p:sp>
      <p:sp>
        <p:nvSpPr>
          <p:cNvPr id="628" name="ASSET CLASS…"/>
          <p:cNvSpPr/>
          <p:nvPr/>
        </p:nvSpPr>
        <p:spPr>
          <a:xfrm>
            <a:off x="10312977" y="8413155"/>
            <a:ext cx="819480" cy="207465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31800" algn="l"/>
              </a:tabLst>
              <a:defRPr sz="5600">
                <a:solidFill>
                  <a:srgbClr val="000000"/>
                </a:solidFill>
                <a:latin typeface="Gill Sans"/>
                <a:ea typeface="Gill Sans"/>
                <a:cs typeface="Gill Sans"/>
                <a:sym typeface="Gill Sans"/>
              </a:defRPr>
            </a:pPr>
            <a:r>
              <a:rPr sz="800">
                <a:solidFill>
                  <a:srgbClr val="505050"/>
                </a:solidFill>
                <a:latin typeface="Times New Roman"/>
                <a:ea typeface="Times New Roman"/>
                <a:cs typeface="Times New Roman"/>
                <a:sym typeface="Times New Roman"/>
              </a:rPr>
              <a:t> </a:t>
            </a:r>
            <a:r>
              <a:rPr sz="800">
                <a:solidFill>
                  <a:srgbClr val="505050"/>
                </a:solidFill>
                <a:latin typeface="Times New Roman"/>
                <a:ea typeface="Times New Roman"/>
                <a:cs typeface="Times New Roman"/>
                <a:sym typeface="Times New Roman"/>
              </a:rPr>
              <a:t>ASSET CLASS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Residential (67.0%)</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Industrial (11.7%)</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Office (8.2%)</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Hotel (6.6%)</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Retail (6.3%)</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Other (0.2%)</a:t>
            </a:r>
          </a:p>
        </p:txBody>
      </p:sp>
      <p:sp>
        <p:nvSpPr>
          <p:cNvPr id="629" name="GEOGRAPHIC REGION…"/>
          <p:cNvSpPr/>
          <p:nvPr/>
        </p:nvSpPr>
        <p:spPr>
          <a:xfrm>
            <a:off x="12238066" y="8413155"/>
            <a:ext cx="1430505" cy="2342389"/>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431800" algn="l"/>
              </a:tabLst>
              <a:defRPr sz="5600">
                <a:solidFill>
                  <a:srgbClr val="000000"/>
                </a:solidFill>
                <a:latin typeface="Gill Sans"/>
                <a:ea typeface="Gill Sans"/>
                <a:cs typeface="Gill Sans"/>
                <a:sym typeface="Gill Sans"/>
              </a:defRPr>
            </a:pPr>
            <a:r>
              <a:rPr sz="800">
                <a:solidFill>
                  <a:srgbClr val="505050"/>
                </a:solidFill>
                <a:latin typeface="Times New Roman"/>
                <a:ea typeface="Times New Roman"/>
                <a:cs typeface="Times New Roman"/>
                <a:sym typeface="Times New Roman"/>
              </a:rPr>
              <a:t> </a:t>
            </a:r>
            <a:r>
              <a:rPr sz="800">
                <a:solidFill>
                  <a:srgbClr val="505050"/>
                </a:solidFill>
                <a:latin typeface="Times New Roman"/>
                <a:ea typeface="Times New Roman"/>
                <a:cs typeface="Times New Roman"/>
                <a:sym typeface="Times New Roman"/>
              </a:rPr>
              <a:t>GEOGRAPHIC REGION</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1300"/>
              </a:lnSpc>
              <a:defRPr sz="5600">
                <a:solidFill>
                  <a:srgbClr val="000000"/>
                </a:solidFill>
                <a:latin typeface="Gill Sans"/>
                <a:ea typeface="Gill Sans"/>
                <a:cs typeface="Gill Sans"/>
                <a:sym typeface="Gill Sans"/>
              </a:defRPr>
            </a:pPr>
          </a:p>
          <a:p>
            <a:pPr algn="l" defTabSz="796636">
              <a:lnSpc>
                <a:spcPts val="4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Alberta (35.5%)</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British Columbia (21.1%)</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Texas (11.7%)</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Eastern Canada (6.8%)</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Oregon (4.1%)</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U.S. South Region - Other (11.7%)</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U.S. West Region - Other (8.8%)</a:t>
            </a: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600">
                <a:solidFill>
                  <a:srgbClr val="505050"/>
                </a:solidFill>
                <a:latin typeface="Times New Roman"/>
                <a:ea typeface="Times New Roman"/>
                <a:cs typeface="Times New Roman"/>
                <a:sym typeface="Times New Roman"/>
              </a:rPr>
              <a:t>  </a:t>
            </a:r>
            <a:r>
              <a:rPr sz="600">
                <a:solidFill>
                  <a:srgbClr val="505050"/>
                </a:solidFill>
                <a:latin typeface="Times New Roman"/>
                <a:ea typeface="Times New Roman"/>
                <a:cs typeface="Times New Roman"/>
                <a:sym typeface="Times New Roman"/>
              </a:rPr>
              <a:t>U.S. - Other Regions (0.3%)</a:t>
            </a:r>
          </a:p>
        </p:txBody>
      </p:sp>
      <p:sp>
        <p:nvSpPr>
          <p:cNvPr id="630" name="PORTFOLIO METRICS…"/>
          <p:cNvSpPr/>
          <p:nvPr/>
        </p:nvSpPr>
        <p:spPr>
          <a:xfrm>
            <a:off x="14328024" y="8144931"/>
            <a:ext cx="1287142" cy="1320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PORTFOLIO METRICS</a:t>
            </a:r>
          </a:p>
          <a:p>
            <a:pPr algn="l" defTabSz="796636">
              <a:lnSpc>
                <a:spcPts val="12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Number of Loans</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Weighted Average LTV</a:t>
            </a:r>
          </a:p>
          <a:p>
            <a:pPr algn="l" defTabSz="796636">
              <a:lnSpc>
                <a:spcPts val="80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Weighted Average</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Term-to-Maturity</a:t>
            </a:r>
          </a:p>
          <a:p>
            <a:pPr algn="l" defTabSz="796636">
              <a:lnSpc>
                <a:spcPts val="0"/>
              </a:lnSpc>
              <a:defRPr sz="5600">
                <a:solidFill>
                  <a:srgbClr val="000000"/>
                </a:solidFill>
                <a:latin typeface="Gill Sans"/>
                <a:ea typeface="Gill Sans"/>
                <a:cs typeface="Gill Sans"/>
                <a:sym typeface="Gill Sans"/>
              </a:defRPr>
            </a:pPr>
          </a:p>
          <a:p>
            <a:pPr algn="l" defTabSz="623454">
              <a:lnSpc>
                <a:spcPts val="1000"/>
              </a:lnSpc>
              <a:tabLst>
                <a:tab pos="1308100" algn="l"/>
                <a:tab pos="2387600" algn="l"/>
              </a:tabLst>
              <a:defRPr sz="5600">
                <a:solidFill>
                  <a:srgbClr val="000000"/>
                </a:solidFill>
                <a:latin typeface="Gill Sans"/>
                <a:ea typeface="Gill Sans"/>
                <a:cs typeface="Gill Sans"/>
                <a:sym typeface="Gill Sans"/>
              </a:defRPr>
            </a:pPr>
            <a:r>
              <a:rPr b="1" sz="900">
                <a:latin typeface="Times New Roman"/>
                <a:ea typeface="Times New Roman"/>
                <a:cs typeface="Times New Roman"/>
                <a:sym typeface="Times New Roman"/>
              </a:rPr>
              <a:t> </a:t>
            </a:r>
            <a:r>
              <a:rPr b="1" sz="900">
                <a:latin typeface="Times New Roman"/>
                <a:ea typeface="Times New Roman"/>
                <a:cs typeface="Times New Roman"/>
                <a:sym typeface="Times New Roman"/>
              </a:rPr>
              <a:t>(Months)</a:t>
            </a:r>
          </a:p>
        </p:txBody>
      </p:sp>
      <p:sp>
        <p:nvSpPr>
          <p:cNvPr id="631" name="197…"/>
          <p:cNvSpPr/>
          <p:nvPr/>
        </p:nvSpPr>
        <p:spPr>
          <a:xfrm>
            <a:off x="16419022" y="8440033"/>
            <a:ext cx="343440" cy="876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197</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70.5%</a:t>
            </a:r>
          </a:p>
          <a:p>
            <a:pPr algn="l" defTabSz="796636">
              <a:lnSpc>
                <a:spcPts val="13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p>
          <a:p>
            <a:pPr algn="l" defTabSz="796636">
              <a:lnSpc>
                <a:spcPts val="1000"/>
              </a:lnSpc>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10.1</a:t>
            </a:r>
          </a:p>
        </p:txBody>
      </p:sp>
      <p:sp>
        <p:nvSpPr>
          <p:cNvPr id="632" name="Unaudited and non-consolidated, as at June 30, 2020"/>
          <p:cNvSpPr/>
          <p:nvPr/>
        </p:nvSpPr>
        <p:spPr>
          <a:xfrm>
            <a:off x="14523373" y="10833458"/>
            <a:ext cx="2232748" cy="127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800"/>
              </a:lnSpc>
              <a:tabLst>
                <a:tab pos="6565900" algn="l"/>
              </a:tabLst>
              <a:defRPr sz="5600">
                <a:solidFill>
                  <a:srgbClr val="000000"/>
                </a:solidFill>
                <a:latin typeface="Gill Sans"/>
                <a:ea typeface="Gill Sans"/>
                <a:cs typeface="Gill Sans"/>
                <a:sym typeface="Gill Sans"/>
              </a:defRPr>
            </a:pPr>
            <a:r>
              <a:rPr i="1" sz="600">
                <a:latin typeface="Times New Roman"/>
                <a:ea typeface="Times New Roman"/>
                <a:cs typeface="Times New Roman"/>
                <a:sym typeface="Times New Roman"/>
              </a:rPr>
              <a:t> </a:t>
            </a:r>
            <a:r>
              <a:rPr i="1" sz="600">
                <a:latin typeface="Times New Roman"/>
                <a:ea typeface="Times New Roman"/>
                <a:cs typeface="Times New Roman"/>
                <a:sym typeface="Times New Roman"/>
              </a:rPr>
              <a:t>Unaudited and non-consolidated, as at June 30, 2020</a:t>
            </a:r>
          </a:p>
        </p:txBody>
      </p:sp>
      <p:sp>
        <p:nvSpPr>
          <p:cNvPr id="633" name="THE TREZ FAMILY OF FUNDS…"/>
          <p:cNvSpPr/>
          <p:nvPr/>
        </p:nvSpPr>
        <p:spPr>
          <a:xfrm>
            <a:off x="7609609" y="11059061"/>
            <a:ext cx="8988379" cy="2082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623454">
              <a:lnSpc>
                <a:spcPts val="1000"/>
              </a:lnSpc>
              <a:tabLst>
                <a:tab pos="165100" algn="l"/>
              </a:tabLst>
              <a:defRPr sz="5600">
                <a:solidFill>
                  <a:srgbClr val="000000"/>
                </a:solidFill>
                <a:latin typeface="Gill Sans"/>
                <a:ea typeface="Gill Sans"/>
                <a:cs typeface="Gill Sans"/>
                <a:sym typeface="Gill Sans"/>
              </a:defRPr>
            </a:pPr>
            <a:r>
              <a:rPr sz="900">
                <a:latin typeface="Times New Roman"/>
                <a:ea typeface="Times New Roman"/>
                <a:cs typeface="Times New Roman"/>
                <a:sym typeface="Times New Roman"/>
              </a:rPr>
              <a:t>	</a:t>
            </a:r>
            <a:r>
              <a:rPr sz="900">
                <a:latin typeface="Times New Roman"/>
                <a:ea typeface="Times New Roman"/>
                <a:cs typeface="Times New Roman"/>
                <a:sym typeface="Times New Roman"/>
              </a:rPr>
              <a:t>THE TREZ FAMILY OF FUNDS</a:t>
            </a:r>
          </a:p>
          <a:p>
            <a:pPr algn="l" defTabSz="796636">
              <a:lnSpc>
                <a:spcPts val="900"/>
              </a:lnSpc>
              <a:defRPr sz="5600">
                <a:solidFill>
                  <a:srgbClr val="000000"/>
                </a:solidFill>
                <a:latin typeface="Gill Sans"/>
                <a:ea typeface="Gill Sans"/>
                <a:cs typeface="Gill Sans"/>
                <a:sym typeface="Gill Sans"/>
              </a:defRPr>
            </a:pPr>
          </a:p>
          <a:p>
            <a:pPr algn="l" defTabSz="623454">
              <a:lnSpc>
                <a:spcPts val="9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Through its five unique debt funds, Trez Capital provides investors with the broadest range of mortgage debt investment products. These funds encompass private investment products sold through</a:t>
            </a:r>
          </a:p>
          <a:p>
            <a:pPr algn="l" defTabSz="796636">
              <a:lnSpc>
                <a:spcPts val="0"/>
              </a:lnSpc>
              <a:defRPr sz="5600">
                <a:solidFill>
                  <a:srgbClr val="000000"/>
                </a:solidFill>
                <a:latin typeface="Gill Sans"/>
                <a:ea typeface="Gill Sans"/>
                <a:cs typeface="Gill Sans"/>
                <a:sym typeface="Gill Sans"/>
              </a:defRPr>
            </a:pPr>
          </a:p>
          <a:p>
            <a:pPr algn="l" defTabSz="623454">
              <a:lnSpc>
                <a:spcPts val="9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registered investment dealers. They also cater to different risk profiles and provide exposure to both Canadian and U.S. mortgage markets. Since 1997, Trez Capital has funded over 1,513 loans</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165100" algn="l"/>
              </a:tabLst>
              <a:defRPr sz="5600">
                <a:solidFill>
                  <a:srgbClr val="000000"/>
                </a:solidFill>
                <a:latin typeface="Gill Sans"/>
                <a:ea typeface="Gill Sans"/>
                <a:cs typeface="Gill Sans"/>
                <a:sym typeface="Gill Sans"/>
              </a:defRPr>
            </a:pPr>
            <a:r>
              <a:rPr sz="800">
                <a:solidFill>
                  <a:srgbClr val="6A6A6A"/>
                </a:solidFill>
                <a:latin typeface="Times New Roman"/>
                <a:ea typeface="Times New Roman"/>
                <a:cs typeface="Times New Roman"/>
                <a:sym typeface="Times New Roman"/>
              </a:rPr>
              <a:t>	</a:t>
            </a:r>
            <a:r>
              <a:rPr sz="800">
                <a:solidFill>
                  <a:srgbClr val="6A6A6A"/>
                </a:solidFill>
                <a:latin typeface="Times New Roman"/>
                <a:ea typeface="Times New Roman"/>
                <a:cs typeface="Times New Roman"/>
                <a:sym typeface="Times New Roman"/>
              </a:rPr>
              <a:t>totaling more than $11.5 Billion CAD and is one of Canada’s largest non-bank commercial mortgage lenders.</a:t>
            </a:r>
          </a:p>
          <a:p>
            <a:pPr algn="l" defTabSz="796636">
              <a:lnSpc>
                <a:spcPts val="1000"/>
              </a:lnSpc>
              <a:defRPr sz="5600">
                <a:solidFill>
                  <a:srgbClr val="000000"/>
                </a:solidFill>
                <a:latin typeface="Gill Sans"/>
                <a:ea typeface="Gill Sans"/>
                <a:cs typeface="Gill Sans"/>
                <a:sym typeface="Gill Sans"/>
              </a:defRPr>
            </a:pPr>
          </a:p>
          <a:p>
            <a:pPr algn="l" defTabSz="623454">
              <a:lnSpc>
                <a:spcPts val="1000"/>
              </a:lnSpc>
              <a:tabLst>
                <a:tab pos="165100" algn="l"/>
              </a:tabLst>
              <a:defRPr sz="5600">
                <a:solidFill>
                  <a:srgbClr val="000000"/>
                </a:solidFill>
                <a:latin typeface="Gill Sans"/>
                <a:ea typeface="Gill Sans"/>
                <a:cs typeface="Gill Sans"/>
                <a:sym typeface="Gill Sans"/>
              </a:defRPr>
            </a:pPr>
            <a:r>
              <a:rPr sz="900">
                <a:solidFill>
                  <a:srgbClr val="FEFEFE"/>
                </a:solidFill>
                <a:latin typeface="Times New Roman"/>
                <a:ea typeface="Times New Roman"/>
                <a:cs typeface="Times New Roman"/>
                <a:sym typeface="Times New Roman"/>
              </a:rPr>
              <a:t>	</a:t>
            </a:r>
            <a:r>
              <a:rPr sz="900">
                <a:solidFill>
                  <a:srgbClr val="FEFEFE"/>
                </a:solidFill>
                <a:latin typeface="Times New Roman"/>
                <a:ea typeface="Times New Roman"/>
                <a:cs typeface="Times New Roman"/>
                <a:sym typeface="Times New Roman"/>
              </a:rPr>
              <a:t>FOR FURTHER INFORMATION, PLEASE CONTACT</a:t>
            </a:r>
          </a:p>
          <a:p>
            <a:pPr algn="l" defTabSz="796636">
              <a:lnSpc>
                <a:spcPts val="1000"/>
              </a:lnSpc>
              <a:defRPr sz="5600">
                <a:solidFill>
                  <a:srgbClr val="000000"/>
                </a:solidFill>
                <a:latin typeface="Gill Sans"/>
                <a:ea typeface="Gill Sans"/>
                <a:cs typeface="Gill Sans"/>
                <a:sym typeface="Gill Sans"/>
              </a:defRPr>
            </a:pPr>
          </a:p>
          <a:p>
            <a:pPr algn="l" defTabSz="623454">
              <a:lnSpc>
                <a:spcPts val="900"/>
              </a:lnSpc>
              <a:tabLst>
                <a:tab pos="101600" algn="l"/>
              </a:tabLst>
              <a:defRPr sz="5600">
                <a:solidFill>
                  <a:srgbClr val="000000"/>
                </a:solidFill>
                <a:latin typeface="Gill Sans"/>
                <a:ea typeface="Gill Sans"/>
                <a:cs typeface="Gill Sans"/>
                <a:sym typeface="Gill Sans"/>
              </a:defRPr>
            </a:pPr>
            <a:r>
              <a:rPr b="1" sz="800">
                <a:solidFill>
                  <a:srgbClr val="6A6A6A"/>
                </a:solidFill>
                <a:latin typeface="Times New Roman"/>
                <a:ea typeface="Times New Roman"/>
                <a:cs typeface="Times New Roman"/>
                <a:sym typeface="Times New Roman"/>
              </a:rPr>
              <a:t>	</a:t>
            </a:r>
            <a:r>
              <a:rPr b="1" sz="800">
                <a:solidFill>
                  <a:srgbClr val="6A6A6A"/>
                </a:solidFill>
                <a:latin typeface="Times New Roman"/>
                <a:ea typeface="Times New Roman"/>
                <a:cs typeface="Times New Roman"/>
                <a:sym typeface="Times New Roman"/>
              </a:rPr>
              <a:t>Investor Services</a:t>
            </a:r>
          </a:p>
          <a:p>
            <a:pPr algn="l" defTabSz="623454">
              <a:lnSpc>
                <a:spcPts val="800"/>
              </a:lnSpc>
              <a:tabLst>
                <a:tab pos="101600" algn="l"/>
              </a:tabLst>
              <a:defRPr sz="5600">
                <a:solidFill>
                  <a:srgbClr val="000000"/>
                </a:solidFill>
                <a:latin typeface="Gill Sans"/>
                <a:ea typeface="Gill Sans"/>
                <a:cs typeface="Gill Sans"/>
                <a:sym typeface="Gill Sans"/>
              </a:defRPr>
            </a:pPr>
            <a:r>
              <a:rPr sz="600">
                <a:solidFill>
                  <a:srgbClr val="6A6A6A"/>
                </a:solidFill>
                <a:latin typeface="Times New Roman"/>
                <a:ea typeface="Times New Roman"/>
                <a:cs typeface="Times New Roman"/>
                <a:sym typeface="Times New Roman"/>
              </a:rPr>
              <a:t>	</a:t>
            </a:r>
            <a:r>
              <a:rPr sz="600">
                <a:solidFill>
                  <a:srgbClr val="6A6A6A"/>
                </a:solidFill>
                <a:latin typeface="Times New Roman"/>
                <a:ea typeface="Times New Roman"/>
                <a:cs typeface="Times New Roman"/>
                <a:sym typeface="Times New Roman"/>
              </a:rPr>
              <a:t>T: 1.877.689.0821</a:t>
            </a:r>
          </a:p>
          <a:p>
            <a:pPr algn="l" defTabSz="796636">
              <a:lnSpc>
                <a:spcPts val="0"/>
              </a:lnSpc>
              <a:defRPr sz="5600">
                <a:solidFill>
                  <a:srgbClr val="000000"/>
                </a:solidFill>
                <a:latin typeface="Gill Sans"/>
                <a:ea typeface="Gill Sans"/>
                <a:cs typeface="Gill Sans"/>
                <a:sym typeface="Gill Sans"/>
              </a:defRPr>
            </a:pPr>
          </a:p>
          <a:p>
            <a:pPr algn="l" defTabSz="623454">
              <a:lnSpc>
                <a:spcPts val="800"/>
              </a:lnSpc>
              <a:tabLst>
                <a:tab pos="101600" algn="l"/>
              </a:tabLst>
              <a:defRPr sz="5600">
                <a:solidFill>
                  <a:srgbClr val="000000"/>
                </a:solidFill>
                <a:latin typeface="Gill Sans"/>
                <a:ea typeface="Gill Sans"/>
                <a:cs typeface="Gill Sans"/>
                <a:sym typeface="Gill Sans"/>
              </a:defRPr>
            </a:pPr>
            <a:r>
              <a:rPr sz="600">
                <a:solidFill>
                  <a:srgbClr val="6A6A6A"/>
                </a:solidFill>
                <a:latin typeface="Times New Roman"/>
                <a:ea typeface="Times New Roman"/>
                <a:cs typeface="Times New Roman"/>
                <a:sym typeface="Times New Roman"/>
              </a:rPr>
              <a:t>	</a:t>
            </a:r>
            <a:r>
              <a:rPr sz="600">
                <a:solidFill>
                  <a:srgbClr val="6A6A6A"/>
                </a:solidFill>
                <a:latin typeface="Times New Roman"/>
                <a:ea typeface="Times New Roman"/>
                <a:cs typeface="Times New Roman"/>
                <a:sym typeface="Times New Roman"/>
              </a:rPr>
              <a:t>E: investor-services@trezcapital.com</a:t>
            </a:r>
          </a:p>
          <a:p>
            <a:pPr algn="l" defTabSz="796636">
              <a:lnSpc>
                <a:spcPts val="900"/>
              </a:lnSpc>
              <a:defRPr sz="5600">
                <a:solidFill>
                  <a:srgbClr val="000000"/>
                </a:solidFill>
                <a:latin typeface="Gill Sans"/>
                <a:ea typeface="Gill Sans"/>
                <a:cs typeface="Gill Sans"/>
                <a:sym typeface="Gill Sans"/>
              </a:defRPr>
            </a:pPr>
          </a:p>
          <a:p>
            <a:pPr algn="l" defTabSz="623454">
              <a:lnSpc>
                <a:spcPts val="900"/>
              </a:lnSpc>
              <a:tabLst>
                <a:tab pos="101600" algn="l"/>
              </a:tabLst>
              <a:defRPr sz="5600">
                <a:solidFill>
                  <a:srgbClr val="000000"/>
                </a:solidFill>
                <a:latin typeface="Gill Sans"/>
                <a:ea typeface="Gill Sans"/>
                <a:cs typeface="Gill Sans"/>
                <a:sym typeface="Gill Sans"/>
              </a:defRPr>
            </a:pPr>
            <a:r>
              <a:rPr b="1" sz="800">
                <a:solidFill>
                  <a:srgbClr val="6A6A6A"/>
                </a:solidFill>
                <a:latin typeface="Times New Roman"/>
                <a:ea typeface="Times New Roman"/>
                <a:cs typeface="Times New Roman"/>
                <a:sym typeface="Times New Roman"/>
              </a:rPr>
              <a:t>	</a:t>
            </a:r>
            <a:r>
              <a:rPr b="1" sz="800">
                <a:solidFill>
                  <a:srgbClr val="6A6A6A"/>
                </a:solidFill>
                <a:latin typeface="Times New Roman"/>
                <a:ea typeface="Times New Roman"/>
                <a:cs typeface="Times New Roman"/>
                <a:sym typeface="Times New Roman"/>
              </a:rPr>
              <a:t>www.trezcapital.com</a:t>
            </a:r>
          </a:p>
          <a:p>
            <a:pPr algn="l" defTabSz="796636">
              <a:lnSpc>
                <a:spcPts val="1300"/>
              </a:lnSpc>
              <a:defRPr sz="5600">
                <a:solidFill>
                  <a:srgbClr val="000000"/>
                </a:solidFill>
                <a:latin typeface="Gill Sans"/>
                <a:ea typeface="Gill Sans"/>
                <a:cs typeface="Gill Sans"/>
                <a:sym typeface="Gill Sans"/>
              </a:defRPr>
            </a:pPr>
          </a:p>
          <a:p>
            <a:pPr algn="l" defTabSz="796636">
              <a:lnSpc>
                <a:spcPts val="10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These materials are not to be distributed, reproduced or communicated to a third party without the express written consent of Trez Capital Fund Management Limited Partnership. These materials should be read</a:t>
            </a: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in conjunction with the Offering Memorandum dated April 30, 2020  including the risk factors identified therein. These materials are for informational purposes only and do not constitute an offer to sell or a</a:t>
            </a:r>
          </a:p>
          <a:p>
            <a:pPr algn="l" defTabSz="796636">
              <a:lnSpc>
                <a:spcPts val="0"/>
              </a:lnSpc>
              <a:defRPr sz="5600">
                <a:solidFill>
                  <a:srgbClr val="000000"/>
                </a:solidFill>
                <a:latin typeface="Gill Sans"/>
                <a:ea typeface="Gill Sans"/>
                <a:cs typeface="Gill Sans"/>
                <a:sym typeface="Gill Sans"/>
              </a:defRPr>
            </a:pPr>
          </a:p>
          <a:p>
            <a:pPr algn="l" defTabSz="796636">
              <a:lnSpc>
                <a:spcPts val="700"/>
              </a:lnSpc>
              <a:defRPr sz="5600">
                <a:solidFill>
                  <a:srgbClr val="000000"/>
                </a:solidFill>
                <a:latin typeface="Gill Sans"/>
                <a:ea typeface="Gill Sans"/>
                <a:cs typeface="Gill Sans"/>
                <a:sym typeface="Gill Sans"/>
              </a:defRPr>
            </a:pPr>
            <a:r>
              <a:rPr sz="500">
                <a:solidFill>
                  <a:srgbClr val="6A6A6A"/>
                </a:solidFill>
                <a:latin typeface="Times New Roman"/>
                <a:ea typeface="Times New Roman"/>
                <a:cs typeface="Times New Roman"/>
                <a:sym typeface="Times New Roman"/>
              </a:rPr>
              <a:t> </a:t>
            </a:r>
            <a:r>
              <a:rPr sz="500">
                <a:solidFill>
                  <a:srgbClr val="6A6A6A"/>
                </a:solidFill>
                <a:latin typeface="Times New Roman"/>
                <a:ea typeface="Times New Roman"/>
                <a:cs typeface="Times New Roman"/>
                <a:sym typeface="Times New Roman"/>
              </a:rPr>
              <a:t>solicitation to buy securities. Past results are not indicative of future performance.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35" name="picture-10.jpeg" descr="picture-10.jpeg"/>
          <p:cNvPicPr>
            <a:picLocks noChangeAspect="0"/>
          </p:cNvPicPr>
          <p:nvPr/>
        </p:nvPicPr>
        <p:blipFill>
          <a:blip r:embed="rId2">
            <a:extLst/>
          </a:blip>
          <a:stretch>
            <a:fillRect/>
          </a:stretch>
        </p:blipFill>
        <p:spPr>
          <a:xfrm>
            <a:off x="3048000" y="0"/>
            <a:ext cx="18288000" cy="13716000"/>
          </a:xfrm>
          <a:prstGeom prst="rect">
            <a:avLst/>
          </a:prstGeom>
          <a:ln w="12700">
            <a:miter lim="400000"/>
          </a:ln>
        </p:spPr>
      </p:pic>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7" name="Frequently Asked Questions"/>
          <p:cNvSpPr txBox="1"/>
          <p:nvPr>
            <p:ph type="title"/>
          </p:nvPr>
        </p:nvSpPr>
        <p:spPr>
          <a:prstGeom prst="rect">
            <a:avLst/>
          </a:prstGeom>
        </p:spPr>
        <p:txBody>
          <a:bodyPr/>
          <a:lstStyle>
            <a:lvl1pPr algn="ctr"/>
          </a:lstStyle>
          <a:p>
            <a:pPr/>
            <a:r>
              <a:t>Frequently Asked Questions</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9" name="1.  Who is on the Board of Trustees of MEBP?"/>
          <p:cNvSpPr txBox="1"/>
          <p:nvPr>
            <p:ph type="body" sz="half" idx="1"/>
          </p:nvPr>
        </p:nvSpPr>
        <p:spPr>
          <a:prstGeom prst="rect">
            <a:avLst/>
          </a:prstGeom>
        </p:spPr>
        <p:txBody>
          <a:bodyPr/>
          <a:lstStyle/>
          <a:p>
            <a:pPr/>
            <a:r>
              <a:t>1.  Who is on the Board of Trustees of MEBP?</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1" name="MEBP Board of Trustees"/>
          <p:cNvSpPr txBox="1"/>
          <p:nvPr>
            <p:ph type="title"/>
          </p:nvPr>
        </p:nvSpPr>
        <p:spPr>
          <a:prstGeom prst="rect">
            <a:avLst/>
          </a:prstGeom>
        </p:spPr>
        <p:txBody>
          <a:bodyPr/>
          <a:lstStyle/>
          <a:p>
            <a:pPr/>
            <a:r>
              <a:t>MEBP Board of Trustees</a:t>
            </a:r>
          </a:p>
        </p:txBody>
      </p:sp>
      <p:sp>
        <p:nvSpPr>
          <p:cNvPr id="642" name="Employer"/>
          <p:cNvSpPr txBox="1"/>
          <p:nvPr>
            <p:ph type="body" idx="21"/>
          </p:nvPr>
        </p:nvSpPr>
        <p:spPr>
          <a:xfrm>
            <a:off x="1206500" y="2249296"/>
            <a:ext cx="21971000" cy="934780"/>
          </a:xfrm>
          <a:prstGeom prst="rect">
            <a:avLst/>
          </a:prstGeom>
          <a:extLst>
            <a:ext uri="{C572A759-6A51-4108-AA02-DFA0A04FC94B}">
              <ma14:wrappingTextBoxFlag xmlns:ma14="http://schemas.microsoft.com/office/mac/drawingml/2011/main" val="1"/>
            </a:ext>
          </a:extLst>
        </p:spPr>
        <p:txBody>
          <a:bodyPr/>
          <a:lstStyle>
            <a:lvl1pPr>
              <a:defRPr u="sng"/>
            </a:lvl1pPr>
          </a:lstStyle>
          <a:p>
            <a:pPr/>
            <a:r>
              <a:t>Employer</a:t>
            </a:r>
          </a:p>
        </p:txBody>
      </p:sp>
      <p:sp>
        <p:nvSpPr>
          <p:cNvPr id="643" name="Stuart Olmstead, Mayor, Town of Carberry…"/>
          <p:cNvSpPr txBox="1"/>
          <p:nvPr>
            <p:ph type="body" idx="1"/>
          </p:nvPr>
        </p:nvSpPr>
        <p:spPr>
          <a:prstGeom prst="rect">
            <a:avLst/>
          </a:prstGeom>
        </p:spPr>
        <p:txBody>
          <a:bodyPr/>
          <a:lstStyle/>
          <a:p>
            <a:pPr marL="609600" indent="-609600">
              <a:lnSpc>
                <a:spcPct val="150000"/>
              </a:lnSpc>
              <a:defRPr sz="5000"/>
            </a:pPr>
            <a:r>
              <a:t>Stuart Olmstead, Mayor, Town of Carberry</a:t>
            </a:r>
          </a:p>
          <a:p>
            <a:pPr marL="459414" indent="-459414">
              <a:lnSpc>
                <a:spcPct val="150000"/>
              </a:lnSpc>
            </a:pPr>
            <a:r>
              <a:rPr sz="5500"/>
              <a:t> </a:t>
            </a:r>
            <a:r>
              <a:rPr sz="5000"/>
              <a:t>Martin Harder, Mayor, City of Winkler</a:t>
            </a:r>
            <a:endParaRPr sz="5000"/>
          </a:p>
          <a:p>
            <a:pPr marL="400943" indent="-400943">
              <a:lnSpc>
                <a:spcPct val="150000"/>
              </a:lnSpc>
            </a:pPr>
            <a:r>
              <a:t> </a:t>
            </a:r>
            <a:r>
              <a:rPr sz="5000"/>
              <a:t>Mervin Starzyk, Mayor, RM of Yellowhead</a:t>
            </a:r>
            <a:endParaRPr sz="5000"/>
          </a:p>
          <a:p>
            <a:pPr marL="400943" indent="-400943">
              <a:lnSpc>
                <a:spcPct val="150000"/>
              </a:lnSpc>
            </a:pPr>
            <a:r>
              <a:t> </a:t>
            </a:r>
            <a:r>
              <a:rPr sz="5000"/>
              <a:t>Karen MacKinnon, Councillor, City of Flin Flon</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5" name="MEBP Board of Trustees"/>
          <p:cNvSpPr txBox="1"/>
          <p:nvPr>
            <p:ph type="title"/>
          </p:nvPr>
        </p:nvSpPr>
        <p:spPr>
          <a:prstGeom prst="rect">
            <a:avLst/>
          </a:prstGeom>
        </p:spPr>
        <p:txBody>
          <a:bodyPr/>
          <a:lstStyle/>
          <a:p>
            <a:pPr/>
            <a:r>
              <a:t>MEBP Board of Trustees</a:t>
            </a:r>
          </a:p>
        </p:txBody>
      </p:sp>
      <p:sp>
        <p:nvSpPr>
          <p:cNvPr id="646" name="Employees"/>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lvl1pPr>
              <a:defRPr u="sng"/>
            </a:lvl1pPr>
          </a:lstStyle>
          <a:p>
            <a:pPr/>
            <a:r>
              <a:t>Employees</a:t>
            </a:r>
          </a:p>
        </p:txBody>
      </p:sp>
      <p:sp>
        <p:nvSpPr>
          <p:cNvPr id="647" name="Tanya Addison, MMAA (Elected)…"/>
          <p:cNvSpPr txBox="1"/>
          <p:nvPr>
            <p:ph type="body" idx="1"/>
          </p:nvPr>
        </p:nvSpPr>
        <p:spPr>
          <a:prstGeom prst="rect">
            <a:avLst/>
          </a:prstGeom>
        </p:spPr>
        <p:txBody>
          <a:bodyPr/>
          <a:lstStyle/>
          <a:p>
            <a:pPr>
              <a:lnSpc>
                <a:spcPct val="150000"/>
              </a:lnSpc>
              <a:defRPr sz="5000"/>
            </a:pPr>
            <a:r>
              <a:t>Tanya Addison, MMAA (Elected)</a:t>
            </a:r>
          </a:p>
          <a:p>
            <a:pPr>
              <a:lnSpc>
                <a:spcPct val="150000"/>
              </a:lnSpc>
              <a:defRPr sz="5000"/>
            </a:pPr>
            <a:r>
              <a:t>Adam Philpott, MMAA (Elected)</a:t>
            </a:r>
          </a:p>
          <a:p>
            <a:pPr>
              <a:lnSpc>
                <a:spcPct val="150000"/>
              </a:lnSpc>
              <a:defRPr sz="5000"/>
            </a:pPr>
            <a:r>
              <a:t>Brad Collett, MMAA (Appointed)</a:t>
            </a:r>
          </a:p>
          <a:p>
            <a:pPr>
              <a:defRPr sz="5000"/>
            </a:pPr>
            <a:r>
              <a:t>Elizabeth Carlyle, CUPE (Appointed)</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49" name="2.  How do our Pension Plan contribution rates compare to other Canadian municipal plans?"/>
          <p:cNvSpPr txBox="1"/>
          <p:nvPr>
            <p:ph type="body" sz="half" idx="1"/>
          </p:nvPr>
        </p:nvSpPr>
        <p:spPr>
          <a:prstGeom prst="rect">
            <a:avLst/>
          </a:prstGeom>
        </p:spPr>
        <p:txBody>
          <a:bodyPr/>
          <a:lstStyle>
            <a:lvl1pPr defTabSz="1731220">
              <a:defRPr spc="-164" sz="8236"/>
            </a:lvl1pPr>
          </a:lstStyle>
          <a:p>
            <a:pPr/>
            <a:r>
              <a:t>2.  How do our Pension Plan contribution rates compare to other Canadian municipal plans?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Pension Plan"/>
          <p:cNvSpPr txBox="1"/>
          <p:nvPr>
            <p:ph type="title"/>
          </p:nvPr>
        </p:nvSpPr>
        <p:spPr>
          <a:prstGeom prst="rect">
            <a:avLst/>
          </a:prstGeom>
        </p:spPr>
        <p:txBody>
          <a:bodyPr/>
          <a:lstStyle>
            <a:lvl1pPr algn="ctr"/>
          </a:lstStyle>
          <a:p>
            <a:pPr/>
            <a:r>
              <a:t>Pension Plan</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51" name="Table"/>
          <p:cNvGraphicFramePr/>
          <p:nvPr/>
        </p:nvGraphicFramePr>
        <p:xfrm>
          <a:off x="6737350" y="1803400"/>
          <a:ext cx="10922000" cy="11188700"/>
        </p:xfrm>
        <a:graphic xmlns:a="http://schemas.openxmlformats.org/drawingml/2006/main">
          <a:graphicData uri="http://schemas.openxmlformats.org/drawingml/2006/table">
            <a:tbl>
              <a:tblPr firstCol="1" firstRow="1" lastCol="0" lastRow="0" bandCol="0" bandRow="0" rtl="0">
                <a:tableStyleId>{4C3C2611-4C71-4FC5-86AE-919BDF0F9419}</a:tableStyleId>
              </a:tblPr>
              <a:tblGrid>
                <a:gridCol w="3550769"/>
                <a:gridCol w="1839632"/>
                <a:gridCol w="2735992"/>
                <a:gridCol w="256322"/>
                <a:gridCol w="2739011"/>
              </a:tblGrid>
              <a:tr h="875584">
                <a:tc>
                  <a:txBody>
                    <a:bodyPr/>
                    <a:lstStyle/>
                    <a:p>
                      <a:pPr defTabSz="914400">
                        <a:tabLst>
                          <a:tab pos="1663700" algn="l"/>
                        </a:tabLst>
                        <a:defRPr sz="3200"/>
                      </a:pP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457200">
                        <a:defRPr b="0">
                          <a:solidFill>
                            <a:srgbClr val="000000"/>
                          </a:solidFill>
                        </a:defRPr>
                      </a:pPr>
                      <a:r>
                        <a:rPr b="1" sz="3000" u="sng">
                          <a:solidFill>
                            <a:srgbClr val="FFFFFF"/>
                          </a:solidFill>
                        </a:rPr>
                        <a:t>Below YMPE</a:t>
                      </a:r>
                    </a:p>
                  </a:txBody>
                  <a:tcPr marL="50800" marR="50800" marT="50800" marB="50800" anchor="ctr" anchorCtr="0" horzOverflow="overflow"/>
                </a:tc>
                <a:tc>
                  <a:txBody>
                    <a:bodyPr/>
                    <a:lstStyle/>
                    <a:p>
                      <a:pPr defTabSz="914400">
                        <a:tabLst>
                          <a:tab pos="1663700" algn="l"/>
                        </a:tabLst>
                        <a:defRPr sz="3200"/>
                      </a:pPr>
                    </a:p>
                  </a:txBody>
                  <a:tcPr marL="50800" marR="50800" marT="50800" marB="50800" anchor="ctr" anchorCtr="0" horzOverflow="overflow"/>
                </a:tc>
                <a:tc>
                  <a:txBody>
                    <a:bodyPr/>
                    <a:lstStyle/>
                    <a:p>
                      <a:pPr defTabSz="457200">
                        <a:defRPr b="0">
                          <a:solidFill>
                            <a:srgbClr val="000000"/>
                          </a:solidFill>
                        </a:defRPr>
                      </a:pPr>
                      <a:r>
                        <a:rPr b="1" sz="3000" u="sng">
                          <a:solidFill>
                            <a:srgbClr val="FFFFFF"/>
                          </a:solidFill>
                        </a:rPr>
                        <a:t>Above YMPE</a:t>
                      </a:r>
                    </a:p>
                  </a:txBody>
                  <a:tcPr marL="50800" marR="50800" marT="50800" marB="50800" anchor="ctr" anchorCtr="0" horzOverflow="overflow"/>
                </a:tc>
              </a:tr>
              <a:tr h="304285">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388422">
                <a:tc>
                  <a:txBody>
                    <a:bodyPr/>
                    <a:lstStyle/>
                    <a:p>
                      <a:pPr algn="l" defTabSz="457200">
                        <a:defRPr b="0">
                          <a:solidFill>
                            <a:srgbClr val="000000"/>
                          </a:solidFill>
                        </a:defRPr>
                      </a:pPr>
                      <a:r>
                        <a:rPr b="1" sz="3000">
                          <a:solidFill>
                            <a:srgbClr val="FFFFFF"/>
                          </a:solidFill>
                        </a:rPr>
                        <a:t>MEBP</a:t>
                      </a:r>
                    </a:p>
                  </a:txBody>
                  <a:tcPr marL="50800" marR="50800" marT="50800" marB="50800" anchor="ctr" anchorCtr="0" horzOverflow="overflow"/>
                </a:tc>
                <a:tc>
                  <a:txBody>
                    <a:bodyPr/>
                    <a:lstStyle/>
                    <a:p>
                      <a:pPr algn="l" defTabSz="457200">
                        <a:defRPr b="1" sz="3000"/>
                      </a:pPr>
                    </a:p>
                  </a:txBody>
                  <a:tcPr marL="50800" marR="50800" marT="50800" marB="50800" anchor="ctr" anchorCtr="0" horzOverflow="overflow"/>
                </a:tc>
                <a:tc>
                  <a:txBody>
                    <a:bodyPr/>
                    <a:lstStyle/>
                    <a:p>
                      <a:pPr algn="r" defTabSz="457200">
                        <a:defRPr>
                          <a:solidFill>
                            <a:srgbClr val="000000"/>
                          </a:solidFill>
                        </a:defRPr>
                      </a:pPr>
                      <a:r>
                        <a:rPr b="1" sz="3000">
                          <a:solidFill>
                            <a:srgbClr val="FFFFFF"/>
                          </a:solidFill>
                        </a:rPr>
                        <a:t>8.3%</a:t>
                      </a:r>
                    </a:p>
                  </a:txBody>
                  <a:tcPr marL="50800" marR="50800" marT="50800" marB="50800" anchor="ctr" anchorCtr="0" horzOverflow="overflow"/>
                </a:tc>
                <a:tc>
                  <a:txBody>
                    <a:bodyPr/>
                    <a:lstStyle/>
                    <a:p>
                      <a:pPr algn="l" defTabSz="457200">
                        <a:defRPr b="1" sz="3000"/>
                      </a:pPr>
                    </a:p>
                  </a:txBody>
                  <a:tcPr marL="50800" marR="50800" marT="50800" marB="50800" anchor="ctr" anchorCtr="0" horzOverflow="overflow"/>
                </a:tc>
                <a:tc>
                  <a:txBody>
                    <a:bodyPr/>
                    <a:lstStyle/>
                    <a:p>
                      <a:pPr algn="r" defTabSz="457200">
                        <a:defRPr>
                          <a:solidFill>
                            <a:srgbClr val="000000"/>
                          </a:solidFill>
                        </a:defRPr>
                      </a:pPr>
                      <a:r>
                        <a:rPr b="1" sz="3000">
                          <a:solidFill>
                            <a:srgbClr val="FFFFFF"/>
                          </a:solidFill>
                        </a:rPr>
                        <a:t>9.5%</a:t>
                      </a:r>
                    </a:p>
                  </a:txBody>
                  <a:tcPr marL="50800" marR="50800" marT="50800" marB="50800" anchor="ctr" anchorCtr="0" horzOverflow="overflow"/>
                </a:tc>
              </a:tr>
              <a:tr h="288368">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377063">
                <a:tc>
                  <a:txBody>
                    <a:bodyPr/>
                    <a:lstStyle/>
                    <a:p>
                      <a:pPr algn="l" defTabSz="457200">
                        <a:defRPr b="0">
                          <a:solidFill>
                            <a:srgbClr val="000000"/>
                          </a:solidFill>
                        </a:defRPr>
                      </a:pPr>
                      <a:r>
                        <a:rPr sz="3000">
                          <a:solidFill>
                            <a:srgbClr val="FFFFFF"/>
                          </a:solidFill>
                          <a:latin typeface="Helvetica Neue Medium"/>
                          <a:ea typeface="Helvetica Neue Medium"/>
                          <a:cs typeface="Helvetica Neue Medium"/>
                          <a:sym typeface="Helvetica Neue Medium"/>
                        </a:rPr>
                        <a:t>MEPP (Saskatchewan)</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9.0%</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12.5%</a:t>
                      </a:r>
                    </a:p>
                  </a:txBody>
                  <a:tcPr marL="50800" marR="50800" marT="50800" marB="50800" anchor="ctr" anchorCtr="0" horzOverflow="overflow"/>
                </a:tc>
              </a:tr>
              <a:tr h="293666">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386220">
                <a:tc>
                  <a:txBody>
                    <a:bodyPr/>
                    <a:lstStyle/>
                    <a:p>
                      <a:pPr algn="l" defTabSz="457200">
                        <a:defRPr b="0">
                          <a:solidFill>
                            <a:srgbClr val="000000"/>
                          </a:solidFill>
                        </a:defRPr>
                      </a:pPr>
                      <a:r>
                        <a:rPr sz="3000">
                          <a:solidFill>
                            <a:srgbClr val="FFFFFF"/>
                          </a:solidFill>
                          <a:latin typeface="Helvetica Neue Medium"/>
                          <a:ea typeface="Helvetica Neue Medium"/>
                          <a:cs typeface="Helvetica Neue Medium"/>
                          <a:sym typeface="Helvetica Neue Medium"/>
                        </a:rPr>
                        <a:t>LAPP (Alberta)</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8.39%</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12.84%</a:t>
                      </a:r>
                    </a:p>
                  </a:txBody>
                  <a:tcPr marL="50800" marR="50800" marT="50800" marB="50800" anchor="ctr" anchorCtr="0" horzOverflow="overflow"/>
                </a:tc>
              </a:tr>
              <a:tr h="336614">
                <a:tc>
                  <a:txBody>
                    <a:bodyPr/>
                    <a:lstStyle/>
                    <a:p>
                      <a:pPr algn="l" defTabSz="457200">
                        <a:defRPr b="0" sz="3000">
                          <a:latin typeface="Helvetica Neue Medium"/>
                          <a:ea typeface="Helvetica Neue Medium"/>
                          <a:cs typeface="Helvetica Neue Medium"/>
                          <a:sym typeface="Helvetica Neue Medium"/>
                        </a:defRPr>
                      </a:pP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r>
              <a:tr h="2415247">
                <a:tc>
                  <a:txBody>
                    <a:bodyPr/>
                    <a:lstStyle/>
                    <a:p>
                      <a:pPr algn="l" defTabSz="457200">
                        <a:defRPr b="0">
                          <a:solidFill>
                            <a:srgbClr val="000000"/>
                          </a:solidFill>
                        </a:defRPr>
                      </a:pPr>
                      <a:r>
                        <a:rPr sz="3000">
                          <a:solidFill>
                            <a:srgbClr val="FFFFFF"/>
                          </a:solidFill>
                          <a:latin typeface="Helvetica Neue Medium"/>
                          <a:ea typeface="Helvetica Neue Medium"/>
                          <a:cs typeface="Helvetica Neue Medium"/>
                          <a:sym typeface="Helvetica Neue Medium"/>
                        </a:rPr>
                        <a:t>MPP (British Columbia)</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8.5%</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10.0%</a:t>
                      </a:r>
                    </a:p>
                  </a:txBody>
                  <a:tcPr marL="50800" marR="50800" marT="50800" marB="50800" anchor="ctr" anchorCtr="0" horzOverflow="overflow"/>
                </a:tc>
              </a:tr>
              <a:tr h="356794">
                <a:tc>
                  <a:txBody>
                    <a:bodyPr/>
                    <a:lstStyle/>
                    <a:p>
                      <a:pPr defTabSz="914400">
                        <a:tabLst>
                          <a:tab pos="1663700" algn="l"/>
                        </a:tabLst>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c>
                  <a:txBody>
                    <a:bodyPr/>
                    <a:lstStyle/>
                    <a:p>
                      <a:pPr defTabSz="914400">
                        <a:defRPr sz="3200"/>
                      </a:pPr>
                    </a:p>
                  </a:txBody>
                  <a:tcPr marL="50800" marR="50800" marT="50800" marB="50800" anchor="ctr" anchorCtr="0" horzOverflow="overflow"/>
                </a:tc>
              </a:tr>
              <a:tr h="1532235">
                <a:tc>
                  <a:txBody>
                    <a:bodyPr/>
                    <a:lstStyle/>
                    <a:p>
                      <a:pPr algn="l" defTabSz="457200">
                        <a:defRPr b="0">
                          <a:solidFill>
                            <a:srgbClr val="000000"/>
                          </a:solidFill>
                        </a:defRPr>
                      </a:pPr>
                      <a:r>
                        <a:rPr sz="3000">
                          <a:solidFill>
                            <a:srgbClr val="FFFFFF"/>
                          </a:solidFill>
                          <a:latin typeface="Helvetica Neue Medium"/>
                          <a:ea typeface="Helvetica Neue Medium"/>
                          <a:cs typeface="Helvetica Neue Medium"/>
                          <a:sym typeface="Helvetica Neue Medium"/>
                        </a:rPr>
                        <a:t>OMERS (Ontario)</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9.0%</a:t>
                      </a:r>
                    </a:p>
                  </a:txBody>
                  <a:tcPr marL="50800" marR="50800" marT="50800" marB="50800" anchor="ctr" anchorCtr="0" horzOverflow="overflow"/>
                </a:tc>
                <a:tc>
                  <a:txBody>
                    <a:bodyPr/>
                    <a:lstStyle/>
                    <a:p>
                      <a:pPr algn="l" defTabSz="457200">
                        <a:defRPr sz="3000"/>
                      </a:pPr>
                    </a:p>
                  </a:txBody>
                  <a:tcPr marL="50800" marR="50800" marT="50800" marB="50800" anchor="ctr" anchorCtr="0" horzOverflow="overflow"/>
                </a:tc>
                <a:tc>
                  <a:txBody>
                    <a:bodyPr/>
                    <a:lstStyle/>
                    <a:p>
                      <a:pPr algn="r" defTabSz="457200">
                        <a:defRPr>
                          <a:solidFill>
                            <a:srgbClr val="000000"/>
                          </a:solidFill>
                        </a:defRPr>
                      </a:pPr>
                      <a:r>
                        <a:rPr sz="3000">
                          <a:solidFill>
                            <a:srgbClr val="FFFFFF"/>
                          </a:solidFill>
                        </a:rPr>
                        <a:t>14.6%</a:t>
                      </a:r>
                    </a:p>
                  </a:txBody>
                  <a:tcPr marL="50800" marR="50800" marT="50800" marB="50800" anchor="ctr" anchorCtr="0" horzOverflow="overflow"/>
                </a:tc>
              </a:tr>
            </a:tbl>
          </a:graphicData>
        </a:graphic>
      </p:graphicFrame>
      <p:sp>
        <p:nvSpPr>
          <p:cNvPr id="652" name="Municipal Pension Plan Contribution Rates"/>
          <p:cNvSpPr txBox="1"/>
          <p:nvPr/>
        </p:nvSpPr>
        <p:spPr>
          <a:xfrm>
            <a:off x="4109669" y="500370"/>
            <a:ext cx="16164662" cy="10312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spcBef>
                <a:spcPts val="1200"/>
              </a:spcBef>
              <a:defRPr b="1" sz="6200"/>
            </a:lvl1pPr>
          </a:lstStyle>
          <a:p>
            <a:pPr/>
            <a:r>
              <a:t>Municipal Pension Plan Contribution Rates</a:t>
            </a:r>
          </a:p>
        </p:txBody>
      </p:sp>
      <p:sp>
        <p:nvSpPr>
          <p:cNvPr id="653" name="* YMPE = Yearly Maximum Pensionable Earnings"/>
          <p:cNvSpPr txBox="1"/>
          <p:nvPr/>
        </p:nvSpPr>
        <p:spPr>
          <a:xfrm>
            <a:off x="7276223" y="12561482"/>
            <a:ext cx="9831554" cy="59744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457200">
              <a:spcBef>
                <a:spcPts val="1200"/>
              </a:spcBef>
              <a:defRPr b="1" sz="3300"/>
            </a:lvl1pPr>
          </a:lstStyle>
          <a:p>
            <a:pPr/>
            <a:r>
              <a:t>* YMPE = Yearly Maximum Pensionable Earnings</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5" name="3.  How many people are in our Pension Plan?"/>
          <p:cNvSpPr txBox="1"/>
          <p:nvPr>
            <p:ph type="body" sz="half" idx="1"/>
          </p:nvPr>
        </p:nvSpPr>
        <p:spPr>
          <a:prstGeom prst="rect">
            <a:avLst/>
          </a:prstGeom>
        </p:spPr>
        <p:txBody>
          <a:bodyPr/>
          <a:lstStyle/>
          <a:p>
            <a:pPr/>
            <a:r>
              <a:t>3.  How many people are in our Pension Plan?</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7" name="MEBP Pension Plan Participants"/>
          <p:cNvSpPr txBox="1"/>
          <p:nvPr>
            <p:ph type="title"/>
          </p:nvPr>
        </p:nvSpPr>
        <p:spPr>
          <a:prstGeom prst="rect">
            <a:avLst/>
          </a:prstGeom>
        </p:spPr>
        <p:txBody>
          <a:bodyPr/>
          <a:lstStyle>
            <a:lvl1pPr algn="ctr"/>
          </a:lstStyle>
          <a:p>
            <a:pPr/>
            <a:r>
              <a:t>MEBP Pension Plan Participants</a:t>
            </a:r>
          </a:p>
        </p:txBody>
      </p:sp>
      <p:sp>
        <p:nvSpPr>
          <p:cNvPr id="658" name="Agenda Subtitle"/>
          <p:cNvSpPr txBox="1"/>
          <p:nvPr>
            <p:ph type="body" idx="21"/>
          </p:nvPr>
        </p:nvSpPr>
        <p:spPr>
          <a:prstGeom prst="rect">
            <a:avLst/>
          </a:prstGeom>
        </p:spPr>
        <p:txBody>
          <a:bodyPr/>
          <a:lstStyle/>
          <a:p>
            <a:pPr/>
          </a:p>
        </p:txBody>
      </p:sp>
      <p:sp>
        <p:nvSpPr>
          <p:cNvPr id="659" name="Active - 3,635…"/>
          <p:cNvSpPr txBox="1"/>
          <p:nvPr>
            <p:ph type="body" idx="1"/>
          </p:nvPr>
        </p:nvSpPr>
        <p:spPr>
          <a:prstGeom prst="rect">
            <a:avLst/>
          </a:prstGeom>
        </p:spPr>
        <p:txBody>
          <a:bodyPr/>
          <a:lstStyle/>
          <a:p>
            <a:pPr/>
            <a:r>
              <a:t>                            </a:t>
            </a:r>
            <a:r>
              <a:rPr spc="-65" sz="6500"/>
              <a:t>Active - 3,635</a:t>
            </a:r>
            <a:endParaRPr spc="-65" sz="6500"/>
          </a:p>
          <a:p>
            <a:pPr/>
          </a:p>
          <a:p>
            <a:pPr/>
            <a:r>
              <a:t>                           </a:t>
            </a:r>
            <a:r>
              <a:rPr spc="-65" sz="6500"/>
              <a:t> Deferred - 466</a:t>
            </a:r>
            <a:endParaRPr spc="-65" sz="6500"/>
          </a:p>
          <a:p>
            <a:pPr/>
          </a:p>
          <a:p>
            <a:pPr/>
            <a:r>
              <a:t>                            </a:t>
            </a:r>
            <a:r>
              <a:rPr spc="-65" sz="6500"/>
              <a:t>Retired - 2,391</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1" name="Your Questions"/>
          <p:cNvSpPr txBox="1"/>
          <p:nvPr>
            <p:ph type="body" sz="half" idx="1"/>
          </p:nvPr>
        </p:nvSpPr>
        <p:spPr>
          <a:prstGeom prst="rect">
            <a:avLst/>
          </a:prstGeom>
        </p:spPr>
        <p:txBody>
          <a:bodyPr/>
          <a:lstStyle/>
          <a:p>
            <a:pPr/>
            <a:r>
              <a:t>Your Questions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How is our Pension invested?"/>
          <p:cNvSpPr txBox="1"/>
          <p:nvPr>
            <p:ph type="body" sz="half" idx="1"/>
          </p:nvPr>
        </p:nvSpPr>
        <p:spPr>
          <a:prstGeom prst="rect">
            <a:avLst/>
          </a:prstGeom>
        </p:spPr>
        <p:txBody>
          <a:bodyPr/>
          <a:lstStyle/>
          <a:p>
            <a:pPr/>
            <a:r>
              <a:t>How is our Pension invested?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Rectangle"/>
          <p:cNvSpPr/>
          <p:nvPr/>
        </p:nvSpPr>
        <p:spPr>
          <a:xfrm>
            <a:off x="4336676" y="392205"/>
            <a:ext cx="15654619" cy="750795"/>
          </a:xfrm>
          <a:prstGeom prst="rect">
            <a:avLst/>
          </a:prstGeom>
          <a:solidFill>
            <a:srgbClr val="4373A2"/>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3" name="Rectangle"/>
          <p:cNvSpPr/>
          <p:nvPr/>
        </p:nvSpPr>
        <p:spPr>
          <a:xfrm>
            <a:off x="4336676" y="2924735"/>
            <a:ext cx="15654619" cy="593912"/>
          </a:xfrm>
          <a:prstGeom prst="rect">
            <a:avLst/>
          </a:prstGeom>
          <a:solidFill>
            <a:srgbClr val="4373A2"/>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4" name="Rectangle"/>
          <p:cNvSpPr/>
          <p:nvPr/>
        </p:nvSpPr>
        <p:spPr>
          <a:xfrm>
            <a:off x="4336676" y="3507441"/>
            <a:ext cx="15654619" cy="504266"/>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5" name="Rectangle"/>
          <p:cNvSpPr/>
          <p:nvPr/>
        </p:nvSpPr>
        <p:spPr>
          <a:xfrm>
            <a:off x="4336676" y="4471146"/>
            <a:ext cx="15654619" cy="504266"/>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6" name="Rectangle"/>
          <p:cNvSpPr/>
          <p:nvPr/>
        </p:nvSpPr>
        <p:spPr>
          <a:xfrm>
            <a:off x="4336676" y="5322794"/>
            <a:ext cx="15654619" cy="392206"/>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7" name="Rectangle"/>
          <p:cNvSpPr/>
          <p:nvPr/>
        </p:nvSpPr>
        <p:spPr>
          <a:xfrm>
            <a:off x="4336676" y="6174441"/>
            <a:ext cx="15654619" cy="392207"/>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8" name="Rectangle"/>
          <p:cNvSpPr/>
          <p:nvPr/>
        </p:nvSpPr>
        <p:spPr>
          <a:xfrm>
            <a:off x="4336676" y="6936440"/>
            <a:ext cx="15654619" cy="392207"/>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199" name="Rectangle"/>
          <p:cNvSpPr/>
          <p:nvPr/>
        </p:nvSpPr>
        <p:spPr>
          <a:xfrm>
            <a:off x="4336676" y="7676029"/>
            <a:ext cx="15654619" cy="504265"/>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00" name="Rectangle"/>
          <p:cNvSpPr/>
          <p:nvPr/>
        </p:nvSpPr>
        <p:spPr>
          <a:xfrm>
            <a:off x="4336676" y="8527676"/>
            <a:ext cx="15654619" cy="392207"/>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01" name="Rectangle"/>
          <p:cNvSpPr/>
          <p:nvPr/>
        </p:nvSpPr>
        <p:spPr>
          <a:xfrm>
            <a:off x="4336676" y="9289676"/>
            <a:ext cx="15654619" cy="369795"/>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02" name="Rectangle"/>
          <p:cNvSpPr/>
          <p:nvPr/>
        </p:nvSpPr>
        <p:spPr>
          <a:xfrm>
            <a:off x="4336676" y="10141323"/>
            <a:ext cx="15654619" cy="481854"/>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03" name="Rectangle"/>
          <p:cNvSpPr/>
          <p:nvPr/>
        </p:nvSpPr>
        <p:spPr>
          <a:xfrm>
            <a:off x="4336676" y="11105029"/>
            <a:ext cx="15654619" cy="481854"/>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sp>
        <p:nvSpPr>
          <p:cNvPr id="204" name="Rectangle"/>
          <p:cNvSpPr/>
          <p:nvPr/>
        </p:nvSpPr>
        <p:spPr>
          <a:xfrm>
            <a:off x="4336676" y="12068735"/>
            <a:ext cx="15654619" cy="481854"/>
          </a:xfrm>
          <a:prstGeom prst="rect">
            <a:avLst/>
          </a:prstGeom>
          <a:solidFill>
            <a:srgbClr val="C3D5E8"/>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pic>
        <p:nvPicPr>
          <p:cNvPr id="205" name="picture-0.jpeg" descr="picture-0.jpeg"/>
          <p:cNvPicPr>
            <a:picLocks noChangeAspect="0"/>
          </p:cNvPicPr>
          <p:nvPr/>
        </p:nvPicPr>
        <p:blipFill>
          <a:blip r:embed="rId2">
            <a:extLst/>
          </a:blip>
          <a:stretch>
            <a:fillRect/>
          </a:stretch>
        </p:blipFill>
        <p:spPr>
          <a:xfrm>
            <a:off x="4110317" y="12788152"/>
            <a:ext cx="16956743" cy="551331"/>
          </a:xfrm>
          <a:prstGeom prst="rect">
            <a:avLst/>
          </a:prstGeom>
          <a:ln w="12700">
            <a:miter lim="400000"/>
          </a:ln>
        </p:spPr>
      </p:pic>
      <p:sp>
        <p:nvSpPr>
          <p:cNvPr id="206" name="Investment Review |  June 2020…"/>
          <p:cNvSpPr/>
          <p:nvPr/>
        </p:nvSpPr>
        <p:spPr>
          <a:xfrm>
            <a:off x="4414759" y="1245365"/>
            <a:ext cx="15534155" cy="13843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2300"/>
              </a:lnSpc>
              <a:tabLst>
                <a:tab pos="11671300" algn="l"/>
              </a:tabLst>
              <a:defRPr sz="7400">
                <a:solidFill>
                  <a:srgbClr val="000000"/>
                </a:solidFill>
                <a:latin typeface="Gill Sans"/>
                <a:ea typeface="Gill Sans"/>
                <a:cs typeface="Gill Sans"/>
                <a:sym typeface="Gill Sans"/>
              </a:defRPr>
            </a:pPr>
            <a:r>
              <a:rPr b="1" sz="1800">
                <a:solidFill>
                  <a:srgbClr val="4373A2"/>
                </a:solidFill>
                <a:latin typeface="Times New Roman"/>
                <a:ea typeface="Times New Roman"/>
                <a:cs typeface="Times New Roman"/>
                <a:sym typeface="Times New Roman"/>
              </a:rPr>
              <a:t>	</a:t>
            </a:r>
            <a:r>
              <a:rPr b="1" sz="1800">
                <a:solidFill>
                  <a:srgbClr val="4373A2"/>
                </a:solidFill>
                <a:latin typeface="Times New Roman"/>
                <a:ea typeface="Times New Roman"/>
                <a:cs typeface="Times New Roman"/>
                <a:sym typeface="Times New Roman"/>
              </a:rPr>
              <a:t>Investment Review |  June 2020</a:t>
            </a:r>
          </a:p>
          <a:p>
            <a:pPr algn="l" defTabSz="1030941">
              <a:lnSpc>
                <a:spcPts val="200"/>
              </a:lnSpc>
              <a:defRPr sz="7400">
                <a:solidFill>
                  <a:srgbClr val="000000"/>
                </a:solidFill>
                <a:latin typeface="Gill Sans"/>
                <a:ea typeface="Gill Sans"/>
                <a:cs typeface="Gill Sans"/>
                <a:sym typeface="Gill Sans"/>
              </a:defRPr>
            </a:pPr>
          </a:p>
          <a:p>
            <a:pPr algn="l" defTabSz="1030941">
              <a:lnSpc>
                <a:spcPts val="3400"/>
              </a:lnSpc>
              <a:defRPr sz="7400">
                <a:solidFill>
                  <a:srgbClr val="000000"/>
                </a:solidFill>
                <a:latin typeface="Gill Sans"/>
                <a:ea typeface="Gill Sans"/>
                <a:cs typeface="Gill Sans"/>
                <a:sym typeface="Gill Sans"/>
              </a:defRPr>
            </a:pPr>
            <a:r>
              <a:rPr b="1" sz="3000">
                <a:solidFill>
                  <a:srgbClr val="4373A2"/>
                </a:solidFill>
                <a:latin typeface="Times New Roman"/>
                <a:ea typeface="Times New Roman"/>
                <a:cs typeface="Times New Roman"/>
                <a:sym typeface="Times New Roman"/>
              </a:rPr>
              <a:t> </a:t>
            </a:r>
            <a:r>
              <a:rPr b="1" sz="3000">
                <a:solidFill>
                  <a:srgbClr val="4373A2"/>
                </a:solidFill>
                <a:latin typeface="Times New Roman"/>
                <a:ea typeface="Times New Roman"/>
                <a:cs typeface="Times New Roman"/>
                <a:sym typeface="Times New Roman"/>
              </a:rPr>
              <a:t>Manitoba Municipal Employees Pension Plan Executive Summary</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600"/>
              </a:lnSpc>
              <a:defRPr sz="7400">
                <a:solidFill>
                  <a:srgbClr val="000000"/>
                </a:solidFill>
                <a:latin typeface="Gill Sans"/>
                <a:ea typeface="Gill Sans"/>
                <a:cs typeface="Gill Sans"/>
                <a:sym typeface="Gill Sans"/>
              </a:defRPr>
            </a:pPr>
          </a:p>
          <a:p>
            <a:pPr algn="l" defTabSz="806823">
              <a:lnSpc>
                <a:spcPts val="2300"/>
              </a:lnSpc>
              <a:tabLst>
                <a:tab pos="11671300" algn="l"/>
              </a:tabLst>
              <a:defRPr sz="7400">
                <a:solidFill>
                  <a:srgbClr val="000000"/>
                </a:solidFill>
                <a:latin typeface="Gill Sans"/>
                <a:ea typeface="Gill Sans"/>
                <a:cs typeface="Gill Sans"/>
                <a:sym typeface="Gill Sans"/>
              </a:defRPr>
            </a:pPr>
            <a:r>
              <a:rPr b="1" sz="1800">
                <a:solidFill>
                  <a:srgbClr val="4373A2"/>
                </a:solidFill>
                <a:latin typeface="Times New Roman"/>
                <a:ea typeface="Times New Roman"/>
                <a:cs typeface="Times New Roman"/>
                <a:sym typeface="Times New Roman"/>
              </a:rPr>
              <a:t> </a:t>
            </a:r>
            <a:r>
              <a:rPr b="1" sz="1800">
                <a:solidFill>
                  <a:srgbClr val="4373A2"/>
                </a:solidFill>
                <a:latin typeface="Times New Roman"/>
                <a:ea typeface="Times New Roman"/>
                <a:cs typeface="Times New Roman"/>
                <a:sym typeface="Times New Roman"/>
              </a:rPr>
              <a:t>Asset Class Weights</a:t>
            </a:r>
          </a:p>
        </p:txBody>
      </p:sp>
      <p:sp>
        <p:nvSpPr>
          <p:cNvPr id="207" name="Normal Internal Market"/>
          <p:cNvSpPr/>
          <p:nvPr/>
        </p:nvSpPr>
        <p:spPr>
          <a:xfrm>
            <a:off x="15389262" y="2953646"/>
            <a:ext cx="3788418" cy="2545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422400" algn="l"/>
                <a:tab pos="3086100" algn="l"/>
              </a:tabLst>
              <a:defRPr sz="7400">
                <a:solidFill>
                  <a:srgbClr val="000000"/>
                </a:solidFill>
                <a:latin typeface="Gill Sans"/>
                <a:ea typeface="Gill Sans"/>
                <a:cs typeface="Gill Sans"/>
                <a:sym typeface="Gill Sans"/>
              </a:defRPr>
            </a:pPr>
            <a:r>
              <a:rPr b="1" sz="1400">
                <a:solidFill>
                  <a:srgbClr val="FEFEFE"/>
                </a:solidFill>
                <a:latin typeface="Times New Roman"/>
                <a:ea typeface="Times New Roman"/>
                <a:cs typeface="Times New Roman"/>
                <a:sym typeface="Times New Roman"/>
              </a:rPr>
              <a:t> </a:t>
            </a:r>
            <a:r>
              <a:rPr b="1" sz="1400">
                <a:solidFill>
                  <a:srgbClr val="FEFEFE"/>
                </a:solidFill>
                <a:latin typeface="Times New Roman"/>
                <a:ea typeface="Times New Roman"/>
                <a:cs typeface="Times New Roman"/>
                <a:sym typeface="Times New Roman"/>
              </a:rPr>
              <a:t>Normal	Internal	Market</a:t>
            </a:r>
          </a:p>
        </p:txBody>
      </p:sp>
      <p:sp>
        <p:nvSpPr>
          <p:cNvPr id="208" name="Policy Exposure Value (m)"/>
          <p:cNvSpPr/>
          <p:nvPr/>
        </p:nvSpPr>
        <p:spPr>
          <a:xfrm>
            <a:off x="15504907" y="3249481"/>
            <a:ext cx="3672774" cy="2545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68400" algn="l"/>
                <a:tab pos="2705100" algn="l"/>
              </a:tabLst>
              <a:defRPr sz="7400">
                <a:solidFill>
                  <a:srgbClr val="000000"/>
                </a:solidFill>
                <a:latin typeface="Gill Sans"/>
                <a:ea typeface="Gill Sans"/>
                <a:cs typeface="Gill Sans"/>
                <a:sym typeface="Gill Sans"/>
              </a:defRPr>
            </a:pPr>
            <a:r>
              <a:rPr b="1" sz="1400">
                <a:solidFill>
                  <a:srgbClr val="FEFEFE"/>
                </a:solidFill>
                <a:latin typeface="Times New Roman"/>
                <a:ea typeface="Times New Roman"/>
                <a:cs typeface="Times New Roman"/>
                <a:sym typeface="Times New Roman"/>
              </a:rPr>
              <a:t> </a:t>
            </a:r>
            <a:r>
              <a:rPr b="1" sz="1400">
                <a:solidFill>
                  <a:srgbClr val="FEFEFE"/>
                </a:solidFill>
                <a:latin typeface="Times New Roman"/>
                <a:ea typeface="Times New Roman"/>
                <a:cs typeface="Times New Roman"/>
                <a:sym typeface="Times New Roman"/>
              </a:rPr>
              <a:t>Policy	Exposure	Value (m)</a:t>
            </a:r>
          </a:p>
        </p:txBody>
      </p:sp>
      <p:sp>
        <p:nvSpPr>
          <p:cNvPr id="209" name="Canadian Bond Fund 34.00 25.92 195.89"/>
          <p:cNvSpPr/>
          <p:nvPr/>
        </p:nvSpPr>
        <p:spPr>
          <a:xfrm>
            <a:off x="4406690" y="3730012"/>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188700" algn="l"/>
                <a:tab pos="12712700" algn="l"/>
                <a:tab pos="14109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Canadian Bond Fund	</a:t>
            </a:r>
            <a:r>
              <a:rPr sz="1400">
                <a:latin typeface="Times New Roman"/>
                <a:ea typeface="Times New Roman"/>
                <a:cs typeface="Times New Roman"/>
                <a:sym typeface="Times New Roman"/>
              </a:rPr>
              <a:t>34.00	25.92	195.89</a:t>
            </a:r>
          </a:p>
        </p:txBody>
      </p:sp>
      <p:sp>
        <p:nvSpPr>
          <p:cNvPr id="210" name="Cash and Equivalents 1.00 0.57 4.34"/>
          <p:cNvSpPr/>
          <p:nvPr/>
        </p:nvSpPr>
        <p:spPr>
          <a:xfrm>
            <a:off x="4406690" y="4212089"/>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303000" algn="l"/>
                <a:tab pos="12827000" algn="l"/>
                <a:tab pos="143510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Cash and Equivalents	</a:t>
            </a:r>
            <a:r>
              <a:rPr sz="1400">
                <a:latin typeface="Times New Roman"/>
                <a:ea typeface="Times New Roman"/>
                <a:cs typeface="Times New Roman"/>
                <a:sym typeface="Times New Roman"/>
              </a:rPr>
              <a:t>1.00	0.57	4.34</a:t>
            </a:r>
          </a:p>
        </p:txBody>
      </p:sp>
      <p:sp>
        <p:nvSpPr>
          <p:cNvPr id="211" name="Canadian Equities 12.00 9.77 73.83"/>
          <p:cNvSpPr/>
          <p:nvPr/>
        </p:nvSpPr>
        <p:spPr>
          <a:xfrm>
            <a:off x="4406690" y="4693494"/>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188700" algn="l"/>
                <a:tab pos="12827000" algn="l"/>
                <a:tab pos="14236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Canadian Equities	</a:t>
            </a:r>
            <a:r>
              <a:rPr sz="1400">
                <a:latin typeface="Times New Roman"/>
                <a:ea typeface="Times New Roman"/>
                <a:cs typeface="Times New Roman"/>
                <a:sym typeface="Times New Roman"/>
              </a:rPr>
              <a:t>12.00	9.77	73.83</a:t>
            </a:r>
          </a:p>
        </p:txBody>
      </p:sp>
      <p:sp>
        <p:nvSpPr>
          <p:cNvPr id="212" name="Canadian XIC Equity Fund 2.81 21.25"/>
          <p:cNvSpPr/>
          <p:nvPr/>
        </p:nvSpPr>
        <p:spPr>
          <a:xfrm>
            <a:off x="4404001" y="5067322"/>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Canadian XIC Equity Fund	2.81	21.25</a:t>
            </a:r>
          </a:p>
        </p:txBody>
      </p:sp>
      <p:sp>
        <p:nvSpPr>
          <p:cNvPr id="213" name="Letko Brosseau 6.86 51.84"/>
          <p:cNvSpPr/>
          <p:nvPr/>
        </p:nvSpPr>
        <p:spPr>
          <a:xfrm>
            <a:off x="4404001" y="5441150"/>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Letko Brosseau	6.86	51.84</a:t>
            </a:r>
          </a:p>
        </p:txBody>
      </p:sp>
      <p:sp>
        <p:nvSpPr>
          <p:cNvPr id="214" name="U.S. Equities 16.00 18.18 137.43"/>
          <p:cNvSpPr/>
          <p:nvPr/>
        </p:nvSpPr>
        <p:spPr>
          <a:xfrm>
            <a:off x="4406690" y="5922555"/>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188700" algn="l"/>
                <a:tab pos="12712700" algn="l"/>
                <a:tab pos="14109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U.S. Equities	</a:t>
            </a:r>
            <a:r>
              <a:rPr sz="1400">
                <a:latin typeface="Times New Roman"/>
                <a:ea typeface="Times New Roman"/>
                <a:cs typeface="Times New Roman"/>
                <a:sym typeface="Times New Roman"/>
              </a:rPr>
              <a:t>16.00	18.18	137.43</a:t>
            </a:r>
          </a:p>
        </p:txBody>
      </p:sp>
      <p:sp>
        <p:nvSpPr>
          <p:cNvPr id="215" name="U.S. Large Cap Equity Fund 10.89 82.30"/>
          <p:cNvSpPr/>
          <p:nvPr/>
        </p:nvSpPr>
        <p:spPr>
          <a:xfrm>
            <a:off x="4404001" y="6296383"/>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7127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U.S. Large Cap Equity Fund	10.89	82.30</a:t>
            </a:r>
          </a:p>
        </p:txBody>
      </p:sp>
      <p:sp>
        <p:nvSpPr>
          <p:cNvPr id="216" name="U.S. Low Volatility Dividend Equity Fund 2.31 17.43"/>
          <p:cNvSpPr/>
          <p:nvPr/>
        </p:nvSpPr>
        <p:spPr>
          <a:xfrm>
            <a:off x="4404001" y="6670212"/>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U.S. Low Volatility Dividend Equity Fund	2.31	17.43</a:t>
            </a:r>
          </a:p>
        </p:txBody>
      </p:sp>
      <p:sp>
        <p:nvSpPr>
          <p:cNvPr id="217" name="U.S. Midcap Equity Fund 1.64 12.40"/>
          <p:cNvSpPr/>
          <p:nvPr/>
        </p:nvSpPr>
        <p:spPr>
          <a:xfrm>
            <a:off x="4404001" y="7044039"/>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U.S. Midcap Equity Fund	1.64	12.40</a:t>
            </a:r>
          </a:p>
        </p:txBody>
      </p:sp>
      <p:sp>
        <p:nvSpPr>
          <p:cNvPr id="218" name="U.S. ETF Equity Fund 3.35 25.30"/>
          <p:cNvSpPr/>
          <p:nvPr/>
        </p:nvSpPr>
        <p:spPr>
          <a:xfrm>
            <a:off x="4404001" y="7418316"/>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U.S. ETF Equity Fund	3.35	25.30</a:t>
            </a:r>
          </a:p>
        </p:txBody>
      </p:sp>
      <p:sp>
        <p:nvSpPr>
          <p:cNvPr id="219" name="Non-North American Equities 18.00 20.21 152.77"/>
          <p:cNvSpPr/>
          <p:nvPr/>
        </p:nvSpPr>
        <p:spPr>
          <a:xfrm>
            <a:off x="4406690" y="7899720"/>
            <a:ext cx="14773679" cy="25538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188700" algn="l"/>
                <a:tab pos="12712700" algn="l"/>
                <a:tab pos="14109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Non-North American Equities	</a:t>
            </a:r>
            <a:r>
              <a:rPr sz="1400">
                <a:latin typeface="Times New Roman"/>
                <a:ea typeface="Times New Roman"/>
                <a:cs typeface="Times New Roman"/>
                <a:sym typeface="Times New Roman"/>
              </a:rPr>
              <a:t>18.00	20.21	152.77</a:t>
            </a:r>
          </a:p>
        </p:txBody>
      </p:sp>
      <p:sp>
        <p:nvSpPr>
          <p:cNvPr id="220" name="International Equity Fund 4.35 32.84"/>
          <p:cNvSpPr/>
          <p:nvPr/>
        </p:nvSpPr>
        <p:spPr>
          <a:xfrm>
            <a:off x="4404001" y="8273550"/>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International Equity Fund	4.35	32.84</a:t>
            </a:r>
          </a:p>
        </p:txBody>
      </p:sp>
      <p:sp>
        <p:nvSpPr>
          <p:cNvPr id="221" name="Pan Asian Equity Fund 5.20 39.31"/>
          <p:cNvSpPr/>
          <p:nvPr/>
        </p:nvSpPr>
        <p:spPr>
          <a:xfrm>
            <a:off x="4404001" y="8647377"/>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Pan Asian Equity Fund	5.20	39.31</a:t>
            </a:r>
          </a:p>
        </p:txBody>
      </p:sp>
      <p:sp>
        <p:nvSpPr>
          <p:cNvPr id="222" name="Emerging Markets Equity Fund 3.25 24.58"/>
          <p:cNvSpPr/>
          <p:nvPr/>
        </p:nvSpPr>
        <p:spPr>
          <a:xfrm>
            <a:off x="4404001" y="9021205"/>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Emerging Markets Equity Fund	3.25	24.58</a:t>
            </a:r>
          </a:p>
        </p:txBody>
      </p:sp>
      <p:sp>
        <p:nvSpPr>
          <p:cNvPr id="223" name="EAFE Equity Fund 7.42 56.04"/>
          <p:cNvSpPr/>
          <p:nvPr/>
        </p:nvSpPr>
        <p:spPr>
          <a:xfrm>
            <a:off x="4404001" y="9395034"/>
            <a:ext cx="14776369" cy="2540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700"/>
              </a:lnSpc>
              <a:tabLst>
                <a:tab pos="12827000" algn="l"/>
                <a:tab pos="14236700" algn="l"/>
              </a:tabLst>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EAFE Equity Fund	7.42	56.04</a:t>
            </a:r>
          </a:p>
        </p:txBody>
      </p:sp>
      <p:sp>
        <p:nvSpPr>
          <p:cNvPr id="224" name="Real Estate 10.00 13.50 102.06"/>
          <p:cNvSpPr/>
          <p:nvPr/>
        </p:nvSpPr>
        <p:spPr>
          <a:xfrm>
            <a:off x="4406690" y="9876439"/>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188700" algn="l"/>
                <a:tab pos="12712700" algn="l"/>
                <a:tab pos="14109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Real Estate	</a:t>
            </a:r>
            <a:r>
              <a:rPr sz="1400">
                <a:latin typeface="Times New Roman"/>
                <a:ea typeface="Times New Roman"/>
                <a:cs typeface="Times New Roman"/>
                <a:sym typeface="Times New Roman"/>
              </a:rPr>
              <a:t>10.00	13.50	102.06</a:t>
            </a:r>
          </a:p>
        </p:txBody>
      </p:sp>
      <p:sp>
        <p:nvSpPr>
          <p:cNvPr id="225" name="Private Credit 1.00 4.70 35.55"/>
          <p:cNvSpPr/>
          <p:nvPr/>
        </p:nvSpPr>
        <p:spPr>
          <a:xfrm>
            <a:off x="4406690" y="10358516"/>
            <a:ext cx="14773679" cy="25538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303000" algn="l"/>
                <a:tab pos="12827000" algn="l"/>
                <a:tab pos="14236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Private Credit	</a:t>
            </a:r>
            <a:r>
              <a:rPr sz="1400">
                <a:latin typeface="Times New Roman"/>
                <a:ea typeface="Times New Roman"/>
                <a:cs typeface="Times New Roman"/>
                <a:sym typeface="Times New Roman"/>
              </a:rPr>
              <a:t>1.00	4.70	35.55</a:t>
            </a:r>
          </a:p>
        </p:txBody>
      </p:sp>
      <p:sp>
        <p:nvSpPr>
          <p:cNvPr id="226" name="Private Equity 4.00 0.30 2.26"/>
          <p:cNvSpPr/>
          <p:nvPr/>
        </p:nvSpPr>
        <p:spPr>
          <a:xfrm>
            <a:off x="4406690" y="10839920"/>
            <a:ext cx="14773679" cy="25538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303000" algn="l"/>
                <a:tab pos="12827000" algn="l"/>
                <a:tab pos="143510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Private Equity	</a:t>
            </a:r>
            <a:r>
              <a:rPr sz="1400">
                <a:latin typeface="Times New Roman"/>
                <a:ea typeface="Times New Roman"/>
                <a:cs typeface="Times New Roman"/>
                <a:sym typeface="Times New Roman"/>
              </a:rPr>
              <a:t>4.00	0.30	2.26</a:t>
            </a:r>
          </a:p>
        </p:txBody>
      </p:sp>
      <p:sp>
        <p:nvSpPr>
          <p:cNvPr id="227" name="Infrastructure 4.00 6.62 50.04"/>
          <p:cNvSpPr/>
          <p:nvPr/>
        </p:nvSpPr>
        <p:spPr>
          <a:xfrm>
            <a:off x="4406690" y="11321236"/>
            <a:ext cx="14773679" cy="25538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303000" algn="l"/>
                <a:tab pos="12827000" algn="l"/>
                <a:tab pos="14236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Infrastructure	</a:t>
            </a:r>
            <a:r>
              <a:rPr sz="1400">
                <a:latin typeface="Times New Roman"/>
                <a:ea typeface="Times New Roman"/>
                <a:cs typeface="Times New Roman"/>
                <a:sym typeface="Times New Roman"/>
              </a:rPr>
              <a:t>4.00	6.62	50.04</a:t>
            </a:r>
          </a:p>
        </p:txBody>
      </p:sp>
      <p:sp>
        <p:nvSpPr>
          <p:cNvPr id="228" name="Forward Contract 0.21 1.60"/>
          <p:cNvSpPr/>
          <p:nvPr/>
        </p:nvSpPr>
        <p:spPr>
          <a:xfrm>
            <a:off x="4406690" y="11802640"/>
            <a:ext cx="14773679" cy="25538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2827000" algn="l"/>
                <a:tab pos="143510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Forward Contract	</a:t>
            </a:r>
            <a:r>
              <a:rPr sz="1400">
                <a:latin typeface="Times New Roman"/>
                <a:ea typeface="Times New Roman"/>
                <a:cs typeface="Times New Roman"/>
                <a:sym typeface="Times New Roman"/>
              </a:rPr>
              <a:t>0.21	1.60</a:t>
            </a:r>
          </a:p>
        </p:txBody>
      </p:sp>
      <p:sp>
        <p:nvSpPr>
          <p:cNvPr id="229" name="Total 100.00 100.00 755.77"/>
          <p:cNvSpPr/>
          <p:nvPr/>
        </p:nvSpPr>
        <p:spPr>
          <a:xfrm>
            <a:off x="4406690" y="12284044"/>
            <a:ext cx="14773679" cy="255388"/>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806823">
              <a:lnSpc>
                <a:spcPts val="1900"/>
              </a:lnSpc>
              <a:tabLst>
                <a:tab pos="11061700" algn="l"/>
                <a:tab pos="12585700" algn="l"/>
                <a:tab pos="14109700" algn="l"/>
              </a:tabLst>
              <a:defRPr sz="7400">
                <a:solidFill>
                  <a:srgbClr val="000000"/>
                </a:solidFill>
                <a:latin typeface="Gill Sans"/>
                <a:ea typeface="Gill Sans"/>
                <a:cs typeface="Gill Sans"/>
                <a:sym typeface="Gill Sans"/>
              </a:defRPr>
            </a:pPr>
            <a:r>
              <a:rPr b="1" sz="1400">
                <a:latin typeface="Times New Roman"/>
                <a:ea typeface="Times New Roman"/>
                <a:cs typeface="Times New Roman"/>
                <a:sym typeface="Times New Roman"/>
              </a:rPr>
              <a:t> </a:t>
            </a:r>
            <a:r>
              <a:rPr b="1" sz="1400">
                <a:latin typeface="Times New Roman"/>
                <a:ea typeface="Times New Roman"/>
                <a:cs typeface="Times New Roman"/>
                <a:sym typeface="Times New Roman"/>
              </a:rPr>
              <a:t>Total	</a:t>
            </a:r>
            <a:r>
              <a:rPr sz="1400">
                <a:latin typeface="Times New Roman"/>
                <a:ea typeface="Times New Roman"/>
                <a:cs typeface="Times New Roman"/>
                <a:sym typeface="Times New Roman"/>
              </a:rPr>
              <a:t>100.00	100.00	755.77</a:t>
            </a:r>
          </a:p>
        </p:txBody>
      </p:sp>
      <p:sp>
        <p:nvSpPr>
          <p:cNvPr id="230" name="6"/>
          <p:cNvSpPr/>
          <p:nvPr/>
        </p:nvSpPr>
        <p:spPr>
          <a:xfrm>
            <a:off x="20120385" y="13024282"/>
            <a:ext cx="176494" cy="270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800"/>
              </a:lnSpc>
              <a:defRPr sz="7400">
                <a:solidFill>
                  <a:srgbClr val="000000"/>
                </a:solidFill>
                <a:latin typeface="Gill Sans"/>
                <a:ea typeface="Gill Sans"/>
                <a:cs typeface="Gill Sans"/>
                <a:sym typeface="Gill Sans"/>
              </a:defRPr>
            </a:pPr>
            <a:r>
              <a:rPr sz="1600">
                <a:latin typeface="Times New Roman"/>
                <a:ea typeface="Times New Roman"/>
                <a:cs typeface="Times New Roman"/>
                <a:sym typeface="Times New Roman"/>
              </a:rPr>
              <a:t> </a:t>
            </a:r>
            <a:r>
              <a:rPr sz="1600">
                <a:latin typeface="Times New Roman"/>
                <a:ea typeface="Times New Roman"/>
                <a:cs typeface="Times New Roman"/>
                <a:sym typeface="Times New Roman"/>
              </a:rPr>
              <a:t>6</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Who invests our Pension money?"/>
          <p:cNvSpPr txBox="1"/>
          <p:nvPr>
            <p:ph type="body" sz="half" idx="1"/>
          </p:nvPr>
        </p:nvSpPr>
        <p:spPr>
          <a:prstGeom prst="rect">
            <a:avLst/>
          </a:prstGeom>
        </p:spPr>
        <p:txBody>
          <a:bodyPr/>
          <a:lstStyle/>
          <a:p>
            <a:pPr/>
            <a:r>
              <a:t>Who invests our Pension money?</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4" name="Rectangle"/>
          <p:cNvSpPr/>
          <p:nvPr/>
        </p:nvSpPr>
        <p:spPr>
          <a:xfrm>
            <a:off x="4448735" y="392205"/>
            <a:ext cx="15452913" cy="750795"/>
          </a:xfrm>
          <a:prstGeom prst="rect">
            <a:avLst/>
          </a:prstGeom>
          <a:solidFill>
            <a:srgbClr val="4373A2"/>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pic>
        <p:nvPicPr>
          <p:cNvPr id="235" name="picture-2.jpeg" descr="picture-2.jpeg"/>
          <p:cNvPicPr>
            <a:picLocks noChangeAspect="0"/>
          </p:cNvPicPr>
          <p:nvPr/>
        </p:nvPicPr>
        <p:blipFill>
          <a:blip r:embed="rId2">
            <a:extLst/>
          </a:blip>
          <a:stretch>
            <a:fillRect/>
          </a:stretch>
        </p:blipFill>
        <p:spPr>
          <a:xfrm>
            <a:off x="4110317" y="12815046"/>
            <a:ext cx="16956743" cy="524436"/>
          </a:xfrm>
          <a:prstGeom prst="rect">
            <a:avLst/>
          </a:prstGeom>
          <a:ln w="12700">
            <a:miter lim="400000"/>
          </a:ln>
        </p:spPr>
      </p:pic>
      <p:sp>
        <p:nvSpPr>
          <p:cNvPr id="236" name="The Civil Service Superannuation Board Investment Team"/>
          <p:cNvSpPr/>
          <p:nvPr/>
        </p:nvSpPr>
        <p:spPr>
          <a:xfrm>
            <a:off x="12844405" y="1199508"/>
            <a:ext cx="7008182" cy="304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2300"/>
              </a:lnSpc>
              <a:defRPr sz="7400">
                <a:solidFill>
                  <a:srgbClr val="000000"/>
                </a:solidFill>
                <a:latin typeface="Gill Sans"/>
                <a:ea typeface="Gill Sans"/>
                <a:cs typeface="Gill Sans"/>
                <a:sym typeface="Gill Sans"/>
              </a:defRPr>
            </a:pPr>
            <a:r>
              <a:rPr b="1" sz="1800">
                <a:solidFill>
                  <a:srgbClr val="4373A2"/>
                </a:solidFill>
                <a:latin typeface="Times New Roman"/>
                <a:ea typeface="Times New Roman"/>
                <a:cs typeface="Times New Roman"/>
                <a:sym typeface="Times New Roman"/>
              </a:rPr>
              <a:t> </a:t>
            </a:r>
            <a:r>
              <a:rPr b="1" sz="1800">
                <a:solidFill>
                  <a:srgbClr val="4373A2"/>
                </a:solidFill>
                <a:latin typeface="Times New Roman"/>
                <a:ea typeface="Times New Roman"/>
                <a:cs typeface="Times New Roman"/>
                <a:sym typeface="Times New Roman"/>
              </a:rPr>
              <a:t>The Civil Service Superannuation Board Investment Team</a:t>
            </a:r>
          </a:p>
        </p:txBody>
      </p:sp>
      <p:sp>
        <p:nvSpPr>
          <p:cNvPr id="237" name="Peter Josephson, CFA: Chief Investment Officer…"/>
          <p:cNvSpPr/>
          <p:nvPr/>
        </p:nvSpPr>
        <p:spPr>
          <a:xfrm>
            <a:off x="4603017" y="2023650"/>
            <a:ext cx="15022585" cy="101727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Peter Josephson, CFA: Chief Investment Officer</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Peter has been with the investment team  since 1999, after his tenure as Executive Vice - President &amp; Chief Investment Officer wit h a large investment</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management firm. He has been involved with managing money, establishing asset mix strategies, and making major investment dec isions for all asset classes.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Clancy Ethans, CFA: Managing Director, Alternative Assets and U.S.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Clancy joined the investment team in December 2009 following his tenure of seven years as the Chief Investment Officer of Ric har dson Partners Financial</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Limited. Before that he invested in private equity opportunities for the James Richardson &amp; Sons, Limited. Prior to that, he managed a $500 million Canadian</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equity fund for a large Manitoba pension fund.</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6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Stephen Gannon, CFA: Manager, U.S.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Stephen graduated from Manitoba's I.H. Asper School of Business and in 2005 became a CFA charterholder. Prior to joining the CSSB investment team in</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2009, he worked for 10 years at an investment management firm in Winnipeg. Stephen currently co - manages the U.S. Equity portfoli os.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5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Chris Wutzke, CFA: Assistant Manager, U.S.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Chris graduated from the University of Manitoba’s I.H. Asper School of Business and joined the CSSB investment team in 2001. In September 2006 he became</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a CFA charterholder. Chris is responsible for the research, analysis, and recommendation of U.S. equities.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8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Maury Donen, CFA: Assistant Manager, U.S.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After seven years in the private equity sector, Maury joined the investment team in 2003. He is responsible for leading detai led financial and operational due</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diligence and post investment monitoring on Fund investments based in the U.S. financial markets. Maury is currently the Past Pr esident of CFA Winnipeg.</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6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Tanner Prasek, Research Analyst, U.S.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Tanner graduated from the University of Manitoba’s I.H. Asper School of Business in 2013 and spent time in Wealth Management and Treasury before joining</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CSSB in 2018. In August 2017, he completed his CFA exams and will receive the charter after completion of required work experien ce. Tanner is responsible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for providing research, analysis, and recommendations for the US equity portfolios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Candy Wong, CFA: Manager, International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Candy graduated from the University of Manitoba’s I.H. Asper School of Business and joined the CSSB investment team in 2004. In September 2006</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she became a CFA charterholder. Prior to joining the CSSB investment team, Candy worked at an investment management firm for two years. She currently</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manages the internal International Equity portfolio.</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Guy Bru: Equity Trader / Operations Manager</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Guy graduated from the University of Manitoba with a Bachelor of Arts Degree (Economics) in 1989. Guy joined the CSSB Investment team in 2019. Prior to</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CSSB, Guy worked at a local mutual fund company as a Senior Equity Trader for 17 years. Guy is responsible for trading Canadian and U.S. equities.</a:t>
            </a:r>
          </a:p>
        </p:txBody>
      </p:sp>
      <p:sp>
        <p:nvSpPr>
          <p:cNvPr id="238" name="3"/>
          <p:cNvSpPr/>
          <p:nvPr/>
        </p:nvSpPr>
        <p:spPr>
          <a:xfrm>
            <a:off x="20123075" y="13028990"/>
            <a:ext cx="176494" cy="270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800"/>
              </a:lnSpc>
              <a:defRPr sz="7400">
                <a:solidFill>
                  <a:srgbClr val="000000"/>
                </a:solidFill>
                <a:latin typeface="Gill Sans"/>
                <a:ea typeface="Gill Sans"/>
                <a:cs typeface="Gill Sans"/>
                <a:sym typeface="Gill Sans"/>
              </a:defRPr>
            </a:pPr>
            <a:r>
              <a:rPr sz="1600">
                <a:latin typeface="Times New Roman"/>
                <a:ea typeface="Times New Roman"/>
                <a:cs typeface="Times New Roman"/>
                <a:sym typeface="Times New Roman"/>
              </a:rPr>
              <a:t> </a:t>
            </a:r>
            <a:r>
              <a:rPr sz="1600">
                <a:latin typeface="Times New Roman"/>
                <a:ea typeface="Times New Roman"/>
                <a:cs typeface="Times New Roman"/>
                <a:sym typeface="Times New Roman"/>
              </a:rPr>
              <a:t>3</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Rectangle"/>
          <p:cNvSpPr/>
          <p:nvPr/>
        </p:nvSpPr>
        <p:spPr>
          <a:xfrm>
            <a:off x="4448735" y="392205"/>
            <a:ext cx="15452913" cy="750795"/>
          </a:xfrm>
          <a:prstGeom prst="rect">
            <a:avLst/>
          </a:prstGeom>
          <a:solidFill>
            <a:srgbClr val="4373A2"/>
          </a:solidFill>
          <a:ln w="12700">
            <a:miter lim="400000"/>
          </a:ln>
        </p:spPr>
        <p:txBody>
          <a:bodyPr lIns="89647" tIns="89647" rIns="89647" bIns="89647" anchor="ctr"/>
          <a:lstStyle/>
          <a:p>
            <a:pPr algn="l" defTabSz="806823">
              <a:defRPr sz="2000">
                <a:solidFill>
                  <a:srgbClr val="000000"/>
                </a:solidFill>
                <a:latin typeface="Helvetica"/>
                <a:ea typeface="Helvetica"/>
                <a:cs typeface="Helvetica"/>
                <a:sym typeface="Helvetica"/>
              </a:defRPr>
            </a:pPr>
          </a:p>
        </p:txBody>
      </p:sp>
      <p:pic>
        <p:nvPicPr>
          <p:cNvPr id="241" name="picture-2.jpeg" descr="picture-2.jpeg"/>
          <p:cNvPicPr>
            <a:picLocks noChangeAspect="0"/>
          </p:cNvPicPr>
          <p:nvPr/>
        </p:nvPicPr>
        <p:blipFill>
          <a:blip r:embed="rId2">
            <a:extLst/>
          </a:blip>
          <a:stretch>
            <a:fillRect/>
          </a:stretch>
        </p:blipFill>
        <p:spPr>
          <a:xfrm>
            <a:off x="4110317" y="12815046"/>
            <a:ext cx="16956743" cy="524436"/>
          </a:xfrm>
          <a:prstGeom prst="rect">
            <a:avLst/>
          </a:prstGeom>
          <a:ln w="12700">
            <a:miter lim="400000"/>
          </a:ln>
        </p:spPr>
      </p:pic>
      <p:sp>
        <p:nvSpPr>
          <p:cNvPr id="242" name="The Civil Service Superannuation Board Investment Team"/>
          <p:cNvSpPr/>
          <p:nvPr/>
        </p:nvSpPr>
        <p:spPr>
          <a:xfrm>
            <a:off x="12844405" y="1221024"/>
            <a:ext cx="7008182" cy="3048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2300"/>
              </a:lnSpc>
              <a:defRPr sz="7400">
                <a:solidFill>
                  <a:srgbClr val="000000"/>
                </a:solidFill>
                <a:latin typeface="Gill Sans"/>
                <a:ea typeface="Gill Sans"/>
                <a:cs typeface="Gill Sans"/>
                <a:sym typeface="Gill Sans"/>
              </a:defRPr>
            </a:pPr>
            <a:r>
              <a:rPr b="1" sz="1800">
                <a:solidFill>
                  <a:srgbClr val="4373A2"/>
                </a:solidFill>
                <a:latin typeface="Times New Roman"/>
                <a:ea typeface="Times New Roman"/>
                <a:cs typeface="Times New Roman"/>
                <a:sym typeface="Times New Roman"/>
              </a:rPr>
              <a:t> </a:t>
            </a:r>
            <a:r>
              <a:rPr b="1" sz="1800">
                <a:solidFill>
                  <a:srgbClr val="4373A2"/>
                </a:solidFill>
                <a:latin typeface="Times New Roman"/>
                <a:ea typeface="Times New Roman"/>
                <a:cs typeface="Times New Roman"/>
                <a:sym typeface="Times New Roman"/>
              </a:rPr>
              <a:t>The Civil Service Superannuation Board Investment Team</a:t>
            </a:r>
          </a:p>
        </p:txBody>
      </p:sp>
      <p:sp>
        <p:nvSpPr>
          <p:cNvPr id="243" name="Jamie Chopek, CFA: Manager, Canadian Equities…"/>
          <p:cNvSpPr/>
          <p:nvPr/>
        </p:nvSpPr>
        <p:spPr>
          <a:xfrm>
            <a:off x="4603017" y="2052175"/>
            <a:ext cx="15028145" cy="950291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Jamie Chopek, CFA: Manager, Canadian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Jamie graduated from the University of Manitoba’s I.H. Asper School of Business and joined the CSSB investment team in 2004. In 2007 he became a CFA</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charterholder. Jamie currently manages one of the internal Canadian Equity portfolios.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3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Mandy Braun, CFA: Analyst, Canadian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Mandy graduated from the University of Manitoba’s I.H. Asper School of Business in 2013. She was a recent competitor in the C FA’s 2013 Global Investment</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Research Challenge. Mandy will be focused on the Canadian equity market.</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Kris Drobot: Analyst, Canadian Equities</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Kris graduated from the University of Manitoba's I.H. Asper School of Business in 2016 and joined the CSSB investment team later that year. Kris is</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responsible for providing research, analysis, and recommendations on Canadian equities.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Ian Cameron, CFA: Senior Manager, Real Estate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Ian graduated from Manitoba's I.H. Asper School of Business and in 2010 became a CFA charterholder. Prior to joining the CSSB investment team in 2009, he</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worked for two years at an investment management firm in Calgary. Ian currently manages the real estate portfolio.</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Brent Muio, P.Eng., CFA: Senior Analyst, Alternative Investments &amp; Real Estate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Brent graduated from Carleton University’s Aerospace Engineering program and in 2016 became a CFA charterholder. Prior to joi ning the CSSB investment</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team in 2017, he worked for 12 years in the Aerospace and Utility industries. Brent is responsible for providing research, an alysis and recommendations to the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Alternative Investments (Infrastructure, Private Credit &amp; Private Equity) and Real Estate portfolios.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Jon Janz, MBA, CFA: Manager, Fixed Income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Jon joined the investment team in 2008 after 20 years of portfolio management experience at a major insurance company. That e xperience includes managing</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portfolios in Canadian and U.S. dollars as well as a wide range of fixed income products.</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7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Sean Morgan, CFA: Analyst, Fixed Income</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Sean graduated from the University of Manitoba's I.H. Asper School of Business in 2008 and joined the CSSB investment team in 2011. In April 2012</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he became a CFA charterholder. Prior to joining the CSSB, he worked at a commercial finance company for three years. Sean is res ponsible for providing</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research, analysis and recommendations to the Fixed Income portfolio.</a:t>
            </a:r>
          </a:p>
          <a:p>
            <a:pPr algn="l" defTabSz="1030941">
              <a:lnSpc>
                <a:spcPts val="1700"/>
              </a:lnSpc>
              <a:defRPr sz="7400">
                <a:solidFill>
                  <a:srgbClr val="000000"/>
                </a:solidFill>
                <a:latin typeface="Gill Sans"/>
                <a:ea typeface="Gill Sans"/>
                <a:cs typeface="Gill Sans"/>
                <a:sym typeface="Gill Sans"/>
              </a:defRPr>
            </a:pPr>
          </a:p>
          <a:p>
            <a:pPr algn="l" defTabSz="1030941">
              <a:lnSpc>
                <a:spcPts val="1200"/>
              </a:lnSpc>
              <a:defRPr sz="7400">
                <a:solidFill>
                  <a:srgbClr val="000000"/>
                </a:solidFill>
                <a:latin typeface="Gill Sans"/>
                <a:ea typeface="Gill Sans"/>
                <a:cs typeface="Gill Sans"/>
                <a:sym typeface="Gill Sans"/>
              </a:defRPr>
            </a:pPr>
          </a:p>
          <a:p>
            <a:pPr algn="l" defTabSz="1030941">
              <a:lnSpc>
                <a:spcPts val="2100"/>
              </a:lnSpc>
              <a:defRPr sz="7400">
                <a:solidFill>
                  <a:srgbClr val="000000"/>
                </a:solidFill>
                <a:latin typeface="Gill Sans"/>
                <a:ea typeface="Gill Sans"/>
                <a:cs typeface="Gill Sans"/>
                <a:sym typeface="Gill Sans"/>
              </a:defRPr>
            </a:pPr>
            <a:r>
              <a:rPr b="1" sz="1600">
                <a:solidFill>
                  <a:srgbClr val="4573A2"/>
                </a:solidFill>
                <a:latin typeface="Times New Roman"/>
                <a:ea typeface="Times New Roman"/>
                <a:cs typeface="Times New Roman"/>
                <a:sym typeface="Times New Roman"/>
              </a:rPr>
              <a:t> </a:t>
            </a:r>
            <a:r>
              <a:rPr b="1" sz="1600">
                <a:solidFill>
                  <a:srgbClr val="4573A2"/>
                </a:solidFill>
                <a:latin typeface="Times New Roman"/>
                <a:ea typeface="Times New Roman"/>
                <a:cs typeface="Times New Roman"/>
                <a:sym typeface="Times New Roman"/>
              </a:rPr>
              <a:t>Georgina Evanchow: Investment Assistant</a:t>
            </a:r>
          </a:p>
          <a:p>
            <a:pPr algn="l" defTabSz="1030941">
              <a:lnSpc>
                <a:spcPts val="0"/>
              </a:lnSpc>
              <a:defRPr sz="7400">
                <a:solidFill>
                  <a:srgbClr val="000000"/>
                </a:solidFill>
                <a:latin typeface="Gill Sans"/>
                <a:ea typeface="Gill Sans"/>
                <a:cs typeface="Gill Sans"/>
                <a:sym typeface="Gill Sans"/>
              </a:defRPr>
            </a:pP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Georgina has been with the investment team since November 2004. She worked previously at a large investment management firm for over 15 years. Georgina</a:t>
            </a:r>
          </a:p>
          <a:p>
            <a:pPr algn="l" defTabSz="1030941">
              <a:lnSpc>
                <a:spcPts val="1900"/>
              </a:lnSpc>
              <a:defRPr sz="7400">
                <a:solidFill>
                  <a:srgbClr val="000000"/>
                </a:solidFill>
                <a:latin typeface="Gill Sans"/>
                <a:ea typeface="Gill Sans"/>
                <a:cs typeface="Gill Sans"/>
                <a:sym typeface="Gill Sans"/>
              </a:defRPr>
            </a:pPr>
            <a:r>
              <a:rPr sz="1400">
                <a:latin typeface="Times New Roman"/>
                <a:ea typeface="Times New Roman"/>
                <a:cs typeface="Times New Roman"/>
                <a:sym typeface="Times New Roman"/>
              </a:rPr>
              <a:t> </a:t>
            </a:r>
            <a:r>
              <a:rPr sz="1400">
                <a:latin typeface="Times New Roman"/>
                <a:ea typeface="Times New Roman"/>
                <a:cs typeface="Times New Roman"/>
                <a:sym typeface="Times New Roman"/>
              </a:rPr>
              <a:t>is responsible for the short- term investment portfolio and daily administrative support.</a:t>
            </a:r>
          </a:p>
        </p:txBody>
      </p:sp>
      <p:sp>
        <p:nvSpPr>
          <p:cNvPr id="244" name="4"/>
          <p:cNvSpPr/>
          <p:nvPr/>
        </p:nvSpPr>
        <p:spPr>
          <a:xfrm>
            <a:off x="20123075" y="13028990"/>
            <a:ext cx="176494" cy="27060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l" defTabSz="1030941">
              <a:lnSpc>
                <a:spcPts val="1800"/>
              </a:lnSpc>
              <a:defRPr sz="7400">
                <a:solidFill>
                  <a:srgbClr val="000000"/>
                </a:solidFill>
                <a:latin typeface="Gill Sans"/>
                <a:ea typeface="Gill Sans"/>
                <a:cs typeface="Gill Sans"/>
                <a:sym typeface="Gill Sans"/>
              </a:defRPr>
            </a:pPr>
            <a:r>
              <a:rPr sz="1600">
                <a:latin typeface="Times New Roman"/>
                <a:ea typeface="Times New Roman"/>
                <a:cs typeface="Times New Roman"/>
                <a:sym typeface="Times New Roman"/>
              </a:rPr>
              <a:t> </a:t>
            </a:r>
            <a:r>
              <a:rPr sz="1600">
                <a:latin typeface="Times New Roman"/>
                <a:ea typeface="Times New Roman"/>
                <a:cs typeface="Times New Roman"/>
                <a:sym typeface="Times New Roman"/>
              </a:rPr>
              <a:t>4</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How is our Pension Plan doing so far this year?"/>
          <p:cNvSpPr txBox="1"/>
          <p:nvPr>
            <p:ph type="body" sz="half" idx="1"/>
          </p:nvPr>
        </p:nvSpPr>
        <p:spPr>
          <a:prstGeom prst="rect">
            <a:avLst/>
          </a:prstGeom>
        </p:spPr>
        <p:txBody>
          <a:bodyPr/>
          <a:lstStyle/>
          <a:p>
            <a:pPr/>
            <a:r>
              <a:t>How is our Pension Plan doing so far this year?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0_BasicBlack">
  <a:themeElements>
    <a:clrScheme name="20_BasicBlack">
      <a:dk1>
        <a:srgbClr val="000000"/>
      </a:dk1>
      <a:lt1>
        <a:srgbClr val="FFFFFF"/>
      </a:lt1>
      <a:dk2>
        <a:srgbClr val="434343"/>
      </a:dk2>
      <a:lt2>
        <a:srgbClr val="A9A9A9"/>
      </a:lt2>
      <a:accent1>
        <a:srgbClr val="0076BA"/>
      </a:accent1>
      <a:accent2>
        <a:srgbClr val="05A89D"/>
      </a:accent2>
      <a:accent3>
        <a:srgbClr val="1DB100"/>
      </a:accent3>
      <a:accent4>
        <a:srgbClr val="F9B900"/>
      </a:accent4>
      <a:accent5>
        <a:srgbClr val="EE220D"/>
      </a:accent5>
      <a:accent6>
        <a:srgbClr val="CB297B"/>
      </a:accent6>
      <a:hlink>
        <a:srgbClr val="0000FF"/>
      </a:hlink>
      <a:folHlink>
        <a:srgbClr val="FF00FF"/>
      </a:folHlink>
    </a:clrScheme>
    <a:fontScheme name="20_BasicBlack">
      <a:majorFont>
        <a:latin typeface="Helvetica Neue"/>
        <a:ea typeface="Helvetica Neue"/>
        <a:cs typeface="Helvetica Neue"/>
      </a:majorFont>
      <a:minorFont>
        <a:latin typeface="Helvetica Neue"/>
        <a:ea typeface="Helvetica Neue"/>
        <a:cs typeface="Helvetica Neue"/>
      </a:minorFont>
    </a:fontScheme>
    <a:fmtScheme name="20_Basic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