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28"/>
  </p:notesMasterIdLst>
  <p:sldIdLst>
    <p:sldId id="256" r:id="rId2"/>
    <p:sldId id="257" r:id="rId3"/>
    <p:sldId id="261" r:id="rId4"/>
    <p:sldId id="263" r:id="rId5"/>
    <p:sldId id="262" r:id="rId6"/>
    <p:sldId id="264" r:id="rId7"/>
    <p:sldId id="265" r:id="rId8"/>
    <p:sldId id="266" r:id="rId9"/>
    <p:sldId id="268" r:id="rId10"/>
    <p:sldId id="270" r:id="rId11"/>
    <p:sldId id="271" r:id="rId12"/>
    <p:sldId id="272" r:id="rId13"/>
    <p:sldId id="273" r:id="rId14"/>
    <p:sldId id="274" r:id="rId15"/>
    <p:sldId id="275" r:id="rId16"/>
    <p:sldId id="276" r:id="rId17"/>
    <p:sldId id="277" r:id="rId18"/>
    <p:sldId id="278" r:id="rId19"/>
    <p:sldId id="282" r:id="rId20"/>
    <p:sldId id="283" r:id="rId21"/>
    <p:sldId id="284" r:id="rId22"/>
    <p:sldId id="285" r:id="rId23"/>
    <p:sldId id="286" r:id="rId24"/>
    <p:sldId id="287" r:id="rId25"/>
    <p:sldId id="288" r:id="rId26"/>
    <p:sldId id="289"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8"/>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ata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ata8.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ata9.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rawing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rawing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rawing8.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rawing9.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A77F7D-E40D-4570-841B-850ABCA0114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9E060A1-B7B9-4F5A-A780-8417306E0DF6}">
      <dgm:prSet custT="1"/>
      <dgm:spPr/>
      <dgm:t>
        <a:bodyPr/>
        <a:lstStyle/>
        <a:p>
          <a:endParaRPr lang="en-US" sz="2100" b="1" dirty="0"/>
        </a:p>
        <a:p>
          <a:r>
            <a:rPr lang="en-US" sz="2200" b="1" dirty="0"/>
            <a:t>The municipality is responsible for the plan and by-law, supporting background information, studies and presenting the proposal and information to the public before and at the public hearing.</a:t>
          </a:r>
        </a:p>
      </dgm:t>
    </dgm:pt>
    <dgm:pt modelId="{BFA4E87C-6B5B-4071-A445-0001DFF5C58B}" type="parTrans" cxnId="{989D4786-DDFA-4679-BD7E-00D6F5FF691A}">
      <dgm:prSet/>
      <dgm:spPr/>
      <dgm:t>
        <a:bodyPr/>
        <a:lstStyle/>
        <a:p>
          <a:endParaRPr lang="en-US"/>
        </a:p>
      </dgm:t>
    </dgm:pt>
    <dgm:pt modelId="{4E7519A8-FB17-45BA-948B-6CF14C653B4C}" type="sibTrans" cxnId="{989D4786-DDFA-4679-BD7E-00D6F5FF691A}">
      <dgm:prSet/>
      <dgm:spPr/>
      <dgm:t>
        <a:bodyPr/>
        <a:lstStyle/>
        <a:p>
          <a:endParaRPr lang="en-US"/>
        </a:p>
      </dgm:t>
    </dgm:pt>
    <dgm:pt modelId="{D8F3B1AD-F587-460E-80F8-A6ACDDEC7036}">
      <dgm:prSet custT="1"/>
      <dgm:spPr/>
      <dgm:t>
        <a:bodyPr/>
        <a:lstStyle/>
        <a:p>
          <a:endParaRPr lang="en-US" sz="2100" b="1" dirty="0"/>
        </a:p>
        <a:p>
          <a:r>
            <a:rPr lang="en-US" sz="2200" b="1" dirty="0"/>
            <a:t>Council members and administration can be involved throughout the process, including the public hearing. </a:t>
          </a:r>
        </a:p>
        <a:p>
          <a:r>
            <a:rPr lang="en-US" sz="2200" b="1" dirty="0"/>
            <a:t>They are not expected to be independent from the proposal, but council members must listen to public representations and have an open mind in considering all information received as part of its decision-making process.</a:t>
          </a:r>
        </a:p>
      </dgm:t>
    </dgm:pt>
    <dgm:pt modelId="{EC5110CC-EEC9-4C79-B4C7-4DFD208BA519}" type="parTrans" cxnId="{5D5039E9-E9A3-4B3E-A0C6-71CEE4B18F5B}">
      <dgm:prSet/>
      <dgm:spPr/>
      <dgm:t>
        <a:bodyPr/>
        <a:lstStyle/>
        <a:p>
          <a:endParaRPr lang="en-US"/>
        </a:p>
      </dgm:t>
    </dgm:pt>
    <dgm:pt modelId="{96EA8115-A18D-4684-B0A1-5C7CDFECBC87}" type="sibTrans" cxnId="{5D5039E9-E9A3-4B3E-A0C6-71CEE4B18F5B}">
      <dgm:prSet/>
      <dgm:spPr/>
      <dgm:t>
        <a:bodyPr/>
        <a:lstStyle/>
        <a:p>
          <a:endParaRPr lang="en-US"/>
        </a:p>
      </dgm:t>
    </dgm:pt>
    <dgm:pt modelId="{B845E33C-1C8B-8449-97A8-C47D40066D29}" type="pres">
      <dgm:prSet presAssocID="{73A77F7D-E40D-4570-841B-850ABCA01145}" presName="vert0" presStyleCnt="0">
        <dgm:presLayoutVars>
          <dgm:dir/>
          <dgm:animOne val="branch"/>
          <dgm:animLvl val="lvl"/>
        </dgm:presLayoutVars>
      </dgm:prSet>
      <dgm:spPr/>
    </dgm:pt>
    <dgm:pt modelId="{D92CB4CC-2E18-C447-9D0F-A201E3082B17}" type="pres">
      <dgm:prSet presAssocID="{89E060A1-B7B9-4F5A-A780-8417306E0DF6}" presName="thickLine" presStyleLbl="alignNode1" presStyleIdx="0" presStyleCnt="2"/>
      <dgm:spPr/>
    </dgm:pt>
    <dgm:pt modelId="{34BED386-5798-3A4E-9371-E8323A66CCEF}" type="pres">
      <dgm:prSet presAssocID="{89E060A1-B7B9-4F5A-A780-8417306E0DF6}" presName="horz1" presStyleCnt="0"/>
      <dgm:spPr/>
    </dgm:pt>
    <dgm:pt modelId="{B1E8F3CB-14FE-8A41-BCE9-B3B614406BF3}" type="pres">
      <dgm:prSet presAssocID="{89E060A1-B7B9-4F5A-A780-8417306E0DF6}" presName="tx1" presStyleLbl="revTx" presStyleIdx="0" presStyleCnt="2" custScaleY="83133"/>
      <dgm:spPr/>
    </dgm:pt>
    <dgm:pt modelId="{967F370C-D163-D848-BE9D-8397A1085A25}" type="pres">
      <dgm:prSet presAssocID="{89E060A1-B7B9-4F5A-A780-8417306E0DF6}" presName="vert1" presStyleCnt="0"/>
      <dgm:spPr/>
    </dgm:pt>
    <dgm:pt modelId="{AFD3A265-3DE8-384D-B2AD-28ACBF154EDA}" type="pres">
      <dgm:prSet presAssocID="{D8F3B1AD-F587-460E-80F8-A6ACDDEC7036}" presName="thickLine" presStyleLbl="alignNode1" presStyleIdx="1" presStyleCnt="2"/>
      <dgm:spPr/>
    </dgm:pt>
    <dgm:pt modelId="{982710ED-1C8D-724F-8679-9A6F168AF253}" type="pres">
      <dgm:prSet presAssocID="{D8F3B1AD-F587-460E-80F8-A6ACDDEC7036}" presName="horz1" presStyleCnt="0"/>
      <dgm:spPr/>
    </dgm:pt>
    <dgm:pt modelId="{B656E22A-117E-6541-97CA-CE32F7C49351}" type="pres">
      <dgm:prSet presAssocID="{D8F3B1AD-F587-460E-80F8-A6ACDDEC7036}" presName="tx1" presStyleLbl="revTx" presStyleIdx="1" presStyleCnt="2" custScaleY="110969"/>
      <dgm:spPr/>
    </dgm:pt>
    <dgm:pt modelId="{7CB204A5-6BE7-464A-96F5-135C1C78617D}" type="pres">
      <dgm:prSet presAssocID="{D8F3B1AD-F587-460E-80F8-A6ACDDEC7036}" presName="vert1" presStyleCnt="0"/>
      <dgm:spPr/>
    </dgm:pt>
  </dgm:ptLst>
  <dgm:cxnLst>
    <dgm:cxn modelId="{14B66A4F-44CC-434E-92AC-6CA141DE64CB}" type="presOf" srcId="{73A77F7D-E40D-4570-841B-850ABCA01145}" destId="{B845E33C-1C8B-8449-97A8-C47D40066D29}" srcOrd="0" destOrd="0" presId="urn:microsoft.com/office/officeart/2008/layout/LinedList"/>
    <dgm:cxn modelId="{989D4786-DDFA-4679-BD7E-00D6F5FF691A}" srcId="{73A77F7D-E40D-4570-841B-850ABCA01145}" destId="{89E060A1-B7B9-4F5A-A780-8417306E0DF6}" srcOrd="0" destOrd="0" parTransId="{BFA4E87C-6B5B-4071-A445-0001DFF5C58B}" sibTransId="{4E7519A8-FB17-45BA-948B-6CF14C653B4C}"/>
    <dgm:cxn modelId="{357AF8A2-B5E2-FB45-A155-1797BABEE9D5}" type="presOf" srcId="{D8F3B1AD-F587-460E-80F8-A6ACDDEC7036}" destId="{B656E22A-117E-6541-97CA-CE32F7C49351}" srcOrd="0" destOrd="0" presId="urn:microsoft.com/office/officeart/2008/layout/LinedList"/>
    <dgm:cxn modelId="{78C734B2-C438-224F-85A0-F391EA53DFCE}" type="presOf" srcId="{89E060A1-B7B9-4F5A-A780-8417306E0DF6}" destId="{B1E8F3CB-14FE-8A41-BCE9-B3B614406BF3}" srcOrd="0" destOrd="0" presId="urn:microsoft.com/office/officeart/2008/layout/LinedList"/>
    <dgm:cxn modelId="{5D5039E9-E9A3-4B3E-A0C6-71CEE4B18F5B}" srcId="{73A77F7D-E40D-4570-841B-850ABCA01145}" destId="{D8F3B1AD-F587-460E-80F8-A6ACDDEC7036}" srcOrd="1" destOrd="0" parTransId="{EC5110CC-EEC9-4C79-B4C7-4DFD208BA519}" sibTransId="{96EA8115-A18D-4684-B0A1-5C7CDFECBC87}"/>
    <dgm:cxn modelId="{88AD1B63-C1DF-CF49-ADAC-509674B4A10B}" type="presParOf" srcId="{B845E33C-1C8B-8449-97A8-C47D40066D29}" destId="{D92CB4CC-2E18-C447-9D0F-A201E3082B17}" srcOrd="0" destOrd="0" presId="urn:microsoft.com/office/officeart/2008/layout/LinedList"/>
    <dgm:cxn modelId="{C9C06C70-AD25-F94D-BC2E-CF322D62E939}" type="presParOf" srcId="{B845E33C-1C8B-8449-97A8-C47D40066D29}" destId="{34BED386-5798-3A4E-9371-E8323A66CCEF}" srcOrd="1" destOrd="0" presId="urn:microsoft.com/office/officeart/2008/layout/LinedList"/>
    <dgm:cxn modelId="{6BCE4BB9-3590-4141-AFA1-692039BE31F8}" type="presParOf" srcId="{34BED386-5798-3A4E-9371-E8323A66CCEF}" destId="{B1E8F3CB-14FE-8A41-BCE9-B3B614406BF3}" srcOrd="0" destOrd="0" presId="urn:microsoft.com/office/officeart/2008/layout/LinedList"/>
    <dgm:cxn modelId="{0B0BFD02-11DE-144B-AE3C-F5CF572B3FDF}" type="presParOf" srcId="{34BED386-5798-3A4E-9371-E8323A66CCEF}" destId="{967F370C-D163-D848-BE9D-8397A1085A25}" srcOrd="1" destOrd="0" presId="urn:microsoft.com/office/officeart/2008/layout/LinedList"/>
    <dgm:cxn modelId="{D5E39DE4-97AC-8D41-B53D-55EBB688A6A9}" type="presParOf" srcId="{B845E33C-1C8B-8449-97A8-C47D40066D29}" destId="{AFD3A265-3DE8-384D-B2AD-28ACBF154EDA}" srcOrd="2" destOrd="0" presId="urn:microsoft.com/office/officeart/2008/layout/LinedList"/>
    <dgm:cxn modelId="{C25B7FF4-3952-8548-A095-C42DED54F9B2}" type="presParOf" srcId="{B845E33C-1C8B-8449-97A8-C47D40066D29}" destId="{982710ED-1C8D-724F-8679-9A6F168AF253}" srcOrd="3" destOrd="0" presId="urn:microsoft.com/office/officeart/2008/layout/LinedList"/>
    <dgm:cxn modelId="{E732EE0C-B45B-E646-9F99-9917DC064C5A}" type="presParOf" srcId="{982710ED-1C8D-724F-8679-9A6F168AF253}" destId="{B656E22A-117E-6541-97CA-CE32F7C49351}" srcOrd="0" destOrd="0" presId="urn:microsoft.com/office/officeart/2008/layout/LinedList"/>
    <dgm:cxn modelId="{43D82B97-4266-5E45-A3BF-39E6CAF0480D}" type="presParOf" srcId="{982710ED-1C8D-724F-8679-9A6F168AF253}" destId="{7CB204A5-6BE7-464A-96F5-135C1C78617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F095638D-93EE-4D60-BA64-8092D30B74B3}">
      <dgm:prSet/>
      <dgm:spPr/>
      <dgm:t>
        <a:bodyPr/>
        <a:lstStyle/>
        <a:p>
          <a:r>
            <a:rPr lang="en-US" b="1" dirty="0"/>
            <a:t>It is critical for everyone to stay on topic (applicant, public and council members). </a:t>
          </a:r>
          <a:endParaRPr lang="en-GB" b="1" dirty="0"/>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E4694336-4392-491F-8CAA-B9FABC7CF15B}">
      <dgm:prSet/>
      <dgm:spPr/>
      <dgm:t>
        <a:bodyPr/>
        <a:lstStyle/>
        <a:p>
          <a:r>
            <a:rPr lang="en-US" b="1" dirty="0"/>
            <a:t>Court-made rules of procedural fairness require that council members only take relevant information and issues into account, not irrelevant information and issues, as part of a public hearing process and when taking an action or deciding an application. </a:t>
          </a:r>
        </a:p>
      </dgm:t>
    </dgm:pt>
    <dgm:pt modelId="{B7217756-73B6-4BB4-B4BD-383F7DD67E3B}" type="parTrans" cxnId="{BDCD9102-497D-4A12-A850-3163217102B1}">
      <dgm:prSet/>
      <dgm:spPr/>
      <dgm:t>
        <a:bodyPr/>
        <a:lstStyle/>
        <a:p>
          <a:endParaRPr lang="en-US"/>
        </a:p>
      </dgm:t>
    </dgm:pt>
    <dgm:pt modelId="{BEC38A8E-A4E7-4061-B51B-9F1DBBC34E13}" type="sibTrans" cxnId="{BDCD9102-497D-4A12-A850-3163217102B1}">
      <dgm:prSet/>
      <dgm:spPr/>
      <dgm:t>
        <a:bodyPr/>
        <a:lstStyle/>
        <a:p>
          <a:endParaRPr lang="en-US"/>
        </a:p>
      </dgm:t>
    </dgm:pt>
    <dgm:pt modelId="{AA158E3C-8427-6B45-B3E3-6335C53042DB}" type="pres">
      <dgm:prSet presAssocID="{0E1976A8-725C-4032-ADF6-3FE416708449}" presName="vert0" presStyleCnt="0">
        <dgm:presLayoutVars>
          <dgm:dir/>
          <dgm:animOne val="branch"/>
          <dgm:animLvl val="lvl"/>
        </dgm:presLayoutVars>
      </dgm:prSet>
      <dgm:spPr/>
    </dgm:pt>
    <dgm:pt modelId="{DA4BE070-544D-324B-B9B3-98CA2A019DBE}" type="pres">
      <dgm:prSet presAssocID="{F095638D-93EE-4D60-BA64-8092D30B74B3}" presName="thickLine" presStyleLbl="alignNode1" presStyleIdx="0" presStyleCnt="2"/>
      <dgm:spPr/>
    </dgm:pt>
    <dgm:pt modelId="{DDEA7DC6-EFE3-F740-99E9-D33CF89A65D3}" type="pres">
      <dgm:prSet presAssocID="{F095638D-93EE-4D60-BA64-8092D30B74B3}" presName="horz1" presStyleCnt="0"/>
      <dgm:spPr/>
    </dgm:pt>
    <dgm:pt modelId="{7F274AAD-41B3-6546-8BDF-760C338065F3}" type="pres">
      <dgm:prSet presAssocID="{F095638D-93EE-4D60-BA64-8092D30B74B3}" presName="tx1" presStyleLbl="revTx" presStyleIdx="0" presStyleCnt="2"/>
      <dgm:spPr/>
    </dgm:pt>
    <dgm:pt modelId="{D7B290AD-A45E-F348-A51B-0189C4232FB5}" type="pres">
      <dgm:prSet presAssocID="{F095638D-93EE-4D60-BA64-8092D30B74B3}" presName="vert1" presStyleCnt="0"/>
      <dgm:spPr/>
    </dgm:pt>
    <dgm:pt modelId="{F961472A-A9AC-234D-80E4-20A8F45D2D67}" type="pres">
      <dgm:prSet presAssocID="{E4694336-4392-491F-8CAA-B9FABC7CF15B}" presName="thickLine" presStyleLbl="alignNode1" presStyleIdx="1" presStyleCnt="2"/>
      <dgm:spPr/>
    </dgm:pt>
    <dgm:pt modelId="{0556C8B2-9C98-2D41-82A6-E11D5DF6AED8}" type="pres">
      <dgm:prSet presAssocID="{E4694336-4392-491F-8CAA-B9FABC7CF15B}" presName="horz1" presStyleCnt="0"/>
      <dgm:spPr/>
    </dgm:pt>
    <dgm:pt modelId="{1727B757-0AF8-A44C-B9B1-26D9EBDAB1C8}" type="pres">
      <dgm:prSet presAssocID="{E4694336-4392-491F-8CAA-B9FABC7CF15B}" presName="tx1" presStyleLbl="revTx" presStyleIdx="1" presStyleCnt="2"/>
      <dgm:spPr/>
    </dgm:pt>
    <dgm:pt modelId="{C5ED582C-1547-FA40-9D2E-A78F82888743}" type="pres">
      <dgm:prSet presAssocID="{E4694336-4392-491F-8CAA-B9FABC7CF15B}" presName="vert1" presStyleCnt="0"/>
      <dgm:spPr/>
    </dgm:pt>
  </dgm:ptLst>
  <dgm:cxnLst>
    <dgm:cxn modelId="{BDCD9102-497D-4A12-A850-3163217102B1}" srcId="{0E1976A8-725C-4032-ADF6-3FE416708449}" destId="{E4694336-4392-491F-8CAA-B9FABC7CF15B}" srcOrd="1" destOrd="0" parTransId="{B7217756-73B6-4BB4-B4BD-383F7DD67E3B}" sibTransId="{BEC38A8E-A4E7-4061-B51B-9F1DBBC34E13}"/>
    <dgm:cxn modelId="{356D530E-00C7-4045-921F-8B0AE6556941}" type="presOf" srcId="{0E1976A8-725C-4032-ADF6-3FE416708449}" destId="{AA158E3C-8427-6B45-B3E3-6335C53042DB}" srcOrd="0" destOrd="0" presId="urn:microsoft.com/office/officeart/2008/layout/LinedList"/>
    <dgm:cxn modelId="{59F68B20-E4B8-4146-83D5-7062547E17A3}" srcId="{0E1976A8-725C-4032-ADF6-3FE416708449}" destId="{F095638D-93EE-4D60-BA64-8092D30B74B3}" srcOrd="0" destOrd="0" parTransId="{496C37A6-7EA9-4ED3-8391-CE346FE5F26F}" sibTransId="{DDC66478-BECD-42D2-8456-3EC78A3C7D5F}"/>
    <dgm:cxn modelId="{29321322-965A-2844-AADB-398EC0F3F468}" type="presOf" srcId="{E4694336-4392-491F-8CAA-B9FABC7CF15B}" destId="{1727B757-0AF8-A44C-B9B1-26D9EBDAB1C8}" srcOrd="0" destOrd="0" presId="urn:microsoft.com/office/officeart/2008/layout/LinedList"/>
    <dgm:cxn modelId="{DCBB7729-CFDE-3A4A-A07F-7F8C620FE365}" type="presOf" srcId="{F095638D-93EE-4D60-BA64-8092D30B74B3}" destId="{7F274AAD-41B3-6546-8BDF-760C338065F3}" srcOrd="0" destOrd="0" presId="urn:microsoft.com/office/officeart/2008/layout/LinedList"/>
    <dgm:cxn modelId="{E0F1AE61-490A-E140-BA6E-2FD14391CD3F}" type="presParOf" srcId="{AA158E3C-8427-6B45-B3E3-6335C53042DB}" destId="{DA4BE070-544D-324B-B9B3-98CA2A019DBE}" srcOrd="0" destOrd="0" presId="urn:microsoft.com/office/officeart/2008/layout/LinedList"/>
    <dgm:cxn modelId="{FFBF19C4-B3C6-D344-900B-898D94C0D12C}" type="presParOf" srcId="{AA158E3C-8427-6B45-B3E3-6335C53042DB}" destId="{DDEA7DC6-EFE3-F740-99E9-D33CF89A65D3}" srcOrd="1" destOrd="0" presId="urn:microsoft.com/office/officeart/2008/layout/LinedList"/>
    <dgm:cxn modelId="{3B5A0D80-88B6-ED4A-8A3C-CC4B591E7779}" type="presParOf" srcId="{DDEA7DC6-EFE3-F740-99E9-D33CF89A65D3}" destId="{7F274AAD-41B3-6546-8BDF-760C338065F3}" srcOrd="0" destOrd="0" presId="urn:microsoft.com/office/officeart/2008/layout/LinedList"/>
    <dgm:cxn modelId="{119A91EC-45FF-0543-A008-1F07C4D589FF}" type="presParOf" srcId="{DDEA7DC6-EFE3-F740-99E9-D33CF89A65D3}" destId="{D7B290AD-A45E-F348-A51B-0189C4232FB5}" srcOrd="1" destOrd="0" presId="urn:microsoft.com/office/officeart/2008/layout/LinedList"/>
    <dgm:cxn modelId="{8B814A99-7B72-2847-BF0F-AC4CAE5BB46B}" type="presParOf" srcId="{AA158E3C-8427-6B45-B3E3-6335C53042DB}" destId="{F961472A-A9AC-234D-80E4-20A8F45D2D67}" srcOrd="2" destOrd="0" presId="urn:microsoft.com/office/officeart/2008/layout/LinedList"/>
    <dgm:cxn modelId="{2A51CADC-B833-554B-8A36-28C518BFA1A2}" type="presParOf" srcId="{AA158E3C-8427-6B45-B3E3-6335C53042DB}" destId="{0556C8B2-9C98-2D41-82A6-E11D5DF6AED8}" srcOrd="3" destOrd="0" presId="urn:microsoft.com/office/officeart/2008/layout/LinedList"/>
    <dgm:cxn modelId="{CA4CD54C-24F2-DF47-A9EF-7BBC1229B94A}" type="presParOf" srcId="{0556C8B2-9C98-2D41-82A6-E11D5DF6AED8}" destId="{1727B757-0AF8-A44C-B9B1-26D9EBDAB1C8}" srcOrd="0" destOrd="0" presId="urn:microsoft.com/office/officeart/2008/layout/LinedList"/>
    <dgm:cxn modelId="{AD341DDE-0C08-B848-A14C-4E4EAA0E1DB2}" type="presParOf" srcId="{0556C8B2-9C98-2D41-82A6-E11D5DF6AED8}" destId="{C5ED582C-1547-FA40-9D2E-A78F8288874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accent3_2" csCatId="accent3" phldr="1"/>
      <dgm:spPr/>
      <dgm:t>
        <a:bodyPr/>
        <a:lstStyle/>
        <a:p>
          <a:endParaRPr lang="en-US"/>
        </a:p>
      </dgm:t>
    </dgm:pt>
    <dgm:pt modelId="{F095638D-93EE-4D60-BA64-8092D30B74B3}">
      <dgm:prSet custT="1"/>
      <dgm:spPr/>
      <dgm:t>
        <a:bodyPr/>
        <a:lstStyle/>
        <a:p>
          <a:r>
            <a:rPr lang="en-US" sz="2100" b="1" dirty="0"/>
            <a:t>Relevance is determined by the nature and circumstances surrounding proposed municipal action or a development application. Several factors help determine relevance, including:</a:t>
          </a:r>
          <a:endParaRPr lang="en-GB" sz="2100" b="1" dirty="0"/>
        </a:p>
        <a:p>
          <a:pPr>
            <a:buNone/>
          </a:pPr>
          <a:r>
            <a:rPr lang="en-US" sz="2100" b="1" dirty="0"/>
            <a:t>- What is the municipal action or development application about?</a:t>
          </a:r>
          <a:endParaRPr lang="en-GB" sz="2100" b="1" dirty="0"/>
        </a:p>
        <a:p>
          <a:pPr>
            <a:buNone/>
          </a:pPr>
          <a:r>
            <a:rPr lang="en-US" sz="2100" b="1" dirty="0"/>
            <a:t>- What are the applicable Municipal or Planning Act requirements?</a:t>
          </a:r>
          <a:endParaRPr lang="en-GB" sz="2100" b="1" dirty="0"/>
        </a:p>
        <a:p>
          <a:pPr>
            <a:buNone/>
          </a:pPr>
          <a:r>
            <a:rPr lang="en-US" sz="2100" b="1" dirty="0"/>
            <a:t>- What are the applicable by-law requirements (a reserve by-law, development plan, or zoning by-law)?</a:t>
          </a:r>
          <a:endParaRPr lang="en-GB" sz="2100" b="1" dirty="0"/>
        </a:p>
        <a:p>
          <a:pPr>
            <a:buNone/>
          </a:pPr>
          <a:r>
            <a:rPr lang="en-US" sz="2100" b="1" dirty="0"/>
            <a:t>- What are the facts specific to this application?</a:t>
          </a:r>
        </a:p>
        <a:p>
          <a:pPr>
            <a:buNone/>
          </a:pPr>
          <a:endParaRPr lang="en-GB" sz="2100" b="1" dirty="0"/>
        </a:p>
        <a:p>
          <a:pPr>
            <a:buNone/>
          </a:pPr>
          <a:r>
            <a:rPr lang="en-US" sz="2100" b="1" dirty="0"/>
            <a:t>Keeping council members on track involves them having sufficient information available in a form that makes the relevant information and issues obvious (i.e. administrative reports for planning applications help inform council members of the issues on each application).</a:t>
          </a:r>
          <a:endParaRPr lang="en-GB" sz="2100" b="1" dirty="0"/>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3A428C17-12C9-A349-A7B1-0C0DB73DEC58}" type="pres">
      <dgm:prSet presAssocID="{0E1976A8-725C-4032-ADF6-3FE416708449}" presName="vert0" presStyleCnt="0">
        <dgm:presLayoutVars>
          <dgm:dir/>
          <dgm:animOne val="branch"/>
          <dgm:animLvl val="lvl"/>
        </dgm:presLayoutVars>
      </dgm:prSet>
      <dgm:spPr/>
    </dgm:pt>
    <dgm:pt modelId="{3FF98623-DCD8-9A49-BF8A-08EF9C1021BA}" type="pres">
      <dgm:prSet presAssocID="{F095638D-93EE-4D60-BA64-8092D30B74B3}" presName="thickLine" presStyleLbl="alignNode1" presStyleIdx="0" presStyleCnt="1"/>
      <dgm:spPr/>
    </dgm:pt>
    <dgm:pt modelId="{2CABF007-0B1D-584F-9222-E341C0B17537}" type="pres">
      <dgm:prSet presAssocID="{F095638D-93EE-4D60-BA64-8092D30B74B3}" presName="horz1" presStyleCnt="0"/>
      <dgm:spPr/>
    </dgm:pt>
    <dgm:pt modelId="{4369C44E-D9DD-AB4B-B342-A4643172F2F4}" type="pres">
      <dgm:prSet presAssocID="{F095638D-93EE-4D60-BA64-8092D30B74B3}" presName="tx1" presStyleLbl="revTx" presStyleIdx="0" presStyleCnt="1" custScaleY="100098"/>
      <dgm:spPr/>
    </dgm:pt>
    <dgm:pt modelId="{A3CE983B-8865-494E-8FE3-F487FF5634E8}" type="pres">
      <dgm:prSet presAssocID="{F095638D-93EE-4D60-BA64-8092D30B74B3}" presName="vert1" presStyleCnt="0"/>
      <dgm:spPr/>
    </dgm:pt>
  </dgm:ptLst>
  <dgm:cxnLst>
    <dgm:cxn modelId="{59F68B20-E4B8-4146-83D5-7062547E17A3}" srcId="{0E1976A8-725C-4032-ADF6-3FE416708449}" destId="{F095638D-93EE-4D60-BA64-8092D30B74B3}" srcOrd="0" destOrd="0" parTransId="{496C37A6-7EA9-4ED3-8391-CE346FE5F26F}" sibTransId="{DDC66478-BECD-42D2-8456-3EC78A3C7D5F}"/>
    <dgm:cxn modelId="{77FD0938-BB9C-4E4C-A256-835284A1E924}" type="presOf" srcId="{0E1976A8-725C-4032-ADF6-3FE416708449}" destId="{3A428C17-12C9-A349-A7B1-0C0DB73DEC58}" srcOrd="0" destOrd="0" presId="urn:microsoft.com/office/officeart/2008/layout/LinedList"/>
    <dgm:cxn modelId="{E400EA5F-BABA-744E-8820-8FFA030DE690}" type="presOf" srcId="{F095638D-93EE-4D60-BA64-8092D30B74B3}" destId="{4369C44E-D9DD-AB4B-B342-A4643172F2F4}" srcOrd="0" destOrd="0" presId="urn:microsoft.com/office/officeart/2008/layout/LinedList"/>
    <dgm:cxn modelId="{455451A4-69F2-FF43-B108-A2DEBB987AE1}" type="presParOf" srcId="{3A428C17-12C9-A349-A7B1-0C0DB73DEC58}" destId="{3FF98623-DCD8-9A49-BF8A-08EF9C1021BA}" srcOrd="0" destOrd="0" presId="urn:microsoft.com/office/officeart/2008/layout/LinedList"/>
    <dgm:cxn modelId="{0552A398-CC39-F84C-B6A6-CB6F6F8F1CF8}" type="presParOf" srcId="{3A428C17-12C9-A349-A7B1-0C0DB73DEC58}" destId="{2CABF007-0B1D-584F-9222-E341C0B17537}" srcOrd="1" destOrd="0" presId="urn:microsoft.com/office/officeart/2008/layout/LinedList"/>
    <dgm:cxn modelId="{961C7ED3-E0FD-6B46-9D3B-53191B62E9BD}" type="presParOf" srcId="{2CABF007-0B1D-584F-9222-E341C0B17537}" destId="{4369C44E-D9DD-AB4B-B342-A4643172F2F4}" srcOrd="0" destOrd="0" presId="urn:microsoft.com/office/officeart/2008/layout/LinedList"/>
    <dgm:cxn modelId="{9C65723F-D39D-3E4F-8285-FC37AB3C89CF}" type="presParOf" srcId="{2CABF007-0B1D-584F-9222-E341C0B17537}" destId="{A3CE983B-8865-494E-8FE3-F487FF5634E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F095638D-93EE-4D60-BA64-8092D30B74B3}">
      <dgm:prSet/>
      <dgm:spPr/>
      <dgm:t>
        <a:bodyPr/>
        <a:lstStyle/>
        <a:p>
          <a:r>
            <a:rPr lang="en-US" dirty="0"/>
            <a:t>Having a well-prepared chair running the public hearing also helps. </a:t>
          </a:r>
        </a:p>
        <a:p>
          <a:r>
            <a:rPr lang="en-US" dirty="0"/>
            <a:t>The chair can explain what the hearing is about or what it is not about, helping keep an applicant and the public on track. While the public has a broad right to make representations at a public hearing, the right is not absolute. </a:t>
          </a:r>
          <a:endParaRPr lang="en-GB" dirty="0"/>
        </a:p>
        <a:p>
          <a:pPr>
            <a:buNone/>
          </a:pPr>
          <a:r>
            <a:rPr lang="en-US" dirty="0"/>
            <a:t>If presenters get off topic, an active chair can keep presenters within the relevant parameters as needed. </a:t>
          </a:r>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9C782BED-7ED9-DF45-A0A9-52EC8AFA2A83}" type="pres">
      <dgm:prSet presAssocID="{0E1976A8-725C-4032-ADF6-3FE416708449}" presName="vert0" presStyleCnt="0">
        <dgm:presLayoutVars>
          <dgm:dir/>
          <dgm:animOne val="branch"/>
          <dgm:animLvl val="lvl"/>
        </dgm:presLayoutVars>
      </dgm:prSet>
      <dgm:spPr/>
    </dgm:pt>
    <dgm:pt modelId="{1B6DDD0F-DF01-CB46-A291-A5E49CE0F322}" type="pres">
      <dgm:prSet presAssocID="{F095638D-93EE-4D60-BA64-8092D30B74B3}" presName="thickLine" presStyleLbl="alignNode1" presStyleIdx="0" presStyleCnt="1"/>
      <dgm:spPr/>
    </dgm:pt>
    <dgm:pt modelId="{B8DAF330-3CBF-CE44-A77D-2385308A91B2}" type="pres">
      <dgm:prSet presAssocID="{F095638D-93EE-4D60-BA64-8092D30B74B3}" presName="horz1" presStyleCnt="0"/>
      <dgm:spPr/>
    </dgm:pt>
    <dgm:pt modelId="{521E8A75-2488-EF4A-9F97-2878CB59FB97}" type="pres">
      <dgm:prSet presAssocID="{F095638D-93EE-4D60-BA64-8092D30B74B3}" presName="tx1" presStyleLbl="revTx" presStyleIdx="0" presStyleCnt="1"/>
      <dgm:spPr/>
    </dgm:pt>
    <dgm:pt modelId="{616C3213-9D94-4045-B3F6-98C53593D5A2}" type="pres">
      <dgm:prSet presAssocID="{F095638D-93EE-4D60-BA64-8092D30B74B3}" presName="vert1" presStyleCnt="0"/>
      <dgm:spPr/>
    </dgm:pt>
  </dgm:ptLst>
  <dgm:cxnLst>
    <dgm:cxn modelId="{C32A670B-D96D-BC4C-8BFD-CA06C1DD5959}" type="presOf" srcId="{F095638D-93EE-4D60-BA64-8092D30B74B3}" destId="{521E8A75-2488-EF4A-9F97-2878CB59FB97}" srcOrd="0" destOrd="0" presId="urn:microsoft.com/office/officeart/2008/layout/LinedList"/>
    <dgm:cxn modelId="{59F68B20-E4B8-4146-83D5-7062547E17A3}" srcId="{0E1976A8-725C-4032-ADF6-3FE416708449}" destId="{F095638D-93EE-4D60-BA64-8092D30B74B3}" srcOrd="0" destOrd="0" parTransId="{496C37A6-7EA9-4ED3-8391-CE346FE5F26F}" sibTransId="{DDC66478-BECD-42D2-8456-3EC78A3C7D5F}"/>
    <dgm:cxn modelId="{0183BC20-1BA9-B746-9FF9-784564D46970}" type="presOf" srcId="{0E1976A8-725C-4032-ADF6-3FE416708449}" destId="{9C782BED-7ED9-DF45-A0A9-52EC8AFA2A83}" srcOrd="0" destOrd="0" presId="urn:microsoft.com/office/officeart/2008/layout/LinedList"/>
    <dgm:cxn modelId="{B212126C-0534-D44A-92E9-98024494FEAE}" type="presParOf" srcId="{9C782BED-7ED9-DF45-A0A9-52EC8AFA2A83}" destId="{1B6DDD0F-DF01-CB46-A291-A5E49CE0F322}" srcOrd="0" destOrd="0" presId="urn:microsoft.com/office/officeart/2008/layout/LinedList"/>
    <dgm:cxn modelId="{6616B6A9-26B2-C842-8D9D-79878A0B47CC}" type="presParOf" srcId="{9C782BED-7ED9-DF45-A0A9-52EC8AFA2A83}" destId="{B8DAF330-3CBF-CE44-A77D-2385308A91B2}" srcOrd="1" destOrd="0" presId="urn:microsoft.com/office/officeart/2008/layout/LinedList"/>
    <dgm:cxn modelId="{704702A8-B5AA-D748-83DE-B419357862D2}" type="presParOf" srcId="{B8DAF330-3CBF-CE44-A77D-2385308A91B2}" destId="{521E8A75-2488-EF4A-9F97-2878CB59FB97}" srcOrd="0" destOrd="0" presId="urn:microsoft.com/office/officeart/2008/layout/LinedList"/>
    <dgm:cxn modelId="{7E6CDAFA-260D-9647-9A85-DEBBB04BA806}" type="presParOf" srcId="{B8DAF330-3CBF-CE44-A77D-2385308A91B2}" destId="{616C3213-9D94-4045-B3F6-98C53593D5A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F095638D-93EE-4D60-BA64-8092D30B74B3}">
      <dgm:prSet custT="1"/>
      <dgm:spPr/>
      <dgm:t>
        <a:bodyPr/>
        <a:lstStyle/>
        <a:p>
          <a:pPr>
            <a:spcAft>
              <a:spcPct val="35000"/>
            </a:spcAft>
          </a:pPr>
          <a:r>
            <a:rPr lang="en-US" sz="2300" b="1" dirty="0"/>
            <a:t>There is greater authority for the chair to control presenters at a hearing held under the Municipal Act:</a:t>
          </a:r>
        </a:p>
        <a:p>
          <a:pPr>
            <a:spcAft>
              <a:spcPts val="0"/>
            </a:spcAft>
          </a:pPr>
          <a:endParaRPr lang="en-US" sz="1800" b="1" dirty="0"/>
        </a:p>
        <a:p>
          <a:pPr>
            <a:spcAft>
              <a:spcPts val="0"/>
            </a:spcAft>
          </a:pPr>
          <a:r>
            <a:rPr lang="en-US" sz="1800" b="1" dirty="0"/>
            <a:t>Council may establish procedure in by-law</a:t>
          </a:r>
          <a:endParaRPr lang="en-GB" sz="1800" b="1" dirty="0"/>
        </a:p>
        <a:p>
          <a:pPr>
            <a:spcAft>
              <a:spcPts val="0"/>
            </a:spcAft>
            <a:buNone/>
          </a:pPr>
          <a:r>
            <a:rPr lang="en-US" sz="1800" b="1" dirty="0"/>
            <a:t>160(4)  A council may in its procedures by-law establish procedures for public hearings, which may include</a:t>
          </a:r>
          <a:endParaRPr lang="en-GB" sz="1800" b="1" dirty="0"/>
        </a:p>
        <a:p>
          <a:pPr>
            <a:spcAft>
              <a:spcPts val="0"/>
            </a:spcAft>
            <a:buNone/>
          </a:pPr>
          <a:r>
            <a:rPr lang="en-US" sz="1800" b="1" dirty="0"/>
            <a:t>(a) prescribing a reasonable time limit for presentations, questions or objections;</a:t>
          </a:r>
          <a:endParaRPr lang="en-GB" sz="1800" b="1" dirty="0"/>
        </a:p>
        <a:p>
          <a:pPr>
            <a:spcAft>
              <a:spcPts val="0"/>
            </a:spcAft>
            <a:buNone/>
          </a:pPr>
          <a:r>
            <a:rPr lang="en-US" sz="1800" b="1" dirty="0"/>
            <a:t>(a.1) establishing requirements for conducting a hearing partially or entirely by means of an electronic or other communication facility;</a:t>
          </a:r>
          <a:endParaRPr lang="en-GB" sz="1800" b="1" dirty="0"/>
        </a:p>
        <a:p>
          <a:pPr>
            <a:spcAft>
              <a:spcPts val="0"/>
            </a:spcAft>
            <a:buNone/>
          </a:pPr>
          <a:r>
            <a:rPr lang="en-US" sz="1800" b="1" dirty="0"/>
            <a:t>(b) providing that the council may decline to hear a presentation, question or objection where the council is satisfied that the matter has been addressed at the hearing;</a:t>
          </a:r>
          <a:endParaRPr lang="en-GB" sz="1800" b="1" dirty="0"/>
        </a:p>
        <a:p>
          <a:pPr>
            <a:spcAft>
              <a:spcPts val="0"/>
            </a:spcAft>
            <a:buNone/>
          </a:pPr>
          <a:r>
            <a:rPr lang="en-US" sz="1800" b="1" dirty="0"/>
            <a:t>(c) deciding which presenters the council will hear where it is satisfied that presentations will be the same or similar;</a:t>
          </a:r>
          <a:endParaRPr lang="en-GB" sz="1800" b="1" dirty="0"/>
        </a:p>
        <a:p>
          <a:pPr>
            <a:spcAft>
              <a:spcPts val="0"/>
            </a:spcAft>
            <a:buNone/>
          </a:pPr>
          <a:r>
            <a:rPr lang="en-US" sz="1800" b="1" dirty="0"/>
            <a:t>(d) expelling a person from a hearing for improper conduct; and</a:t>
          </a:r>
          <a:endParaRPr lang="en-GB" sz="1800" b="1" dirty="0"/>
        </a:p>
        <a:p>
          <a:pPr>
            <a:spcAft>
              <a:spcPts val="0"/>
            </a:spcAft>
            <a:buNone/>
          </a:pPr>
          <a:r>
            <a:rPr lang="en-US" sz="1800" b="1" dirty="0"/>
            <a:t>(e) adjourning a hearing from time to time.</a:t>
          </a:r>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9C782BED-7ED9-DF45-A0A9-52EC8AFA2A83}" type="pres">
      <dgm:prSet presAssocID="{0E1976A8-725C-4032-ADF6-3FE416708449}" presName="vert0" presStyleCnt="0">
        <dgm:presLayoutVars>
          <dgm:dir/>
          <dgm:animOne val="branch"/>
          <dgm:animLvl val="lvl"/>
        </dgm:presLayoutVars>
      </dgm:prSet>
      <dgm:spPr/>
    </dgm:pt>
    <dgm:pt modelId="{1B6DDD0F-DF01-CB46-A291-A5E49CE0F322}" type="pres">
      <dgm:prSet presAssocID="{F095638D-93EE-4D60-BA64-8092D30B74B3}" presName="thickLine" presStyleLbl="alignNode1" presStyleIdx="0" presStyleCnt="1"/>
      <dgm:spPr/>
    </dgm:pt>
    <dgm:pt modelId="{B8DAF330-3CBF-CE44-A77D-2385308A91B2}" type="pres">
      <dgm:prSet presAssocID="{F095638D-93EE-4D60-BA64-8092D30B74B3}" presName="horz1" presStyleCnt="0"/>
      <dgm:spPr/>
    </dgm:pt>
    <dgm:pt modelId="{521E8A75-2488-EF4A-9F97-2878CB59FB97}" type="pres">
      <dgm:prSet presAssocID="{F095638D-93EE-4D60-BA64-8092D30B74B3}" presName="tx1" presStyleLbl="revTx" presStyleIdx="0" presStyleCnt="1" custScaleY="100098"/>
      <dgm:spPr/>
    </dgm:pt>
    <dgm:pt modelId="{616C3213-9D94-4045-B3F6-98C53593D5A2}" type="pres">
      <dgm:prSet presAssocID="{F095638D-93EE-4D60-BA64-8092D30B74B3}" presName="vert1" presStyleCnt="0"/>
      <dgm:spPr/>
    </dgm:pt>
  </dgm:ptLst>
  <dgm:cxnLst>
    <dgm:cxn modelId="{C32A670B-D96D-BC4C-8BFD-CA06C1DD5959}" type="presOf" srcId="{F095638D-93EE-4D60-BA64-8092D30B74B3}" destId="{521E8A75-2488-EF4A-9F97-2878CB59FB97}" srcOrd="0" destOrd="0" presId="urn:microsoft.com/office/officeart/2008/layout/LinedList"/>
    <dgm:cxn modelId="{59F68B20-E4B8-4146-83D5-7062547E17A3}" srcId="{0E1976A8-725C-4032-ADF6-3FE416708449}" destId="{F095638D-93EE-4D60-BA64-8092D30B74B3}" srcOrd="0" destOrd="0" parTransId="{496C37A6-7EA9-4ED3-8391-CE346FE5F26F}" sibTransId="{DDC66478-BECD-42D2-8456-3EC78A3C7D5F}"/>
    <dgm:cxn modelId="{0183BC20-1BA9-B746-9FF9-784564D46970}" type="presOf" srcId="{0E1976A8-725C-4032-ADF6-3FE416708449}" destId="{9C782BED-7ED9-DF45-A0A9-52EC8AFA2A83}" srcOrd="0" destOrd="0" presId="urn:microsoft.com/office/officeart/2008/layout/LinedList"/>
    <dgm:cxn modelId="{B212126C-0534-D44A-92E9-98024494FEAE}" type="presParOf" srcId="{9C782BED-7ED9-DF45-A0A9-52EC8AFA2A83}" destId="{1B6DDD0F-DF01-CB46-A291-A5E49CE0F322}" srcOrd="0" destOrd="0" presId="urn:microsoft.com/office/officeart/2008/layout/LinedList"/>
    <dgm:cxn modelId="{6616B6A9-26B2-C842-8D9D-79878A0B47CC}" type="presParOf" srcId="{9C782BED-7ED9-DF45-A0A9-52EC8AFA2A83}" destId="{B8DAF330-3CBF-CE44-A77D-2385308A91B2}" srcOrd="1" destOrd="0" presId="urn:microsoft.com/office/officeart/2008/layout/LinedList"/>
    <dgm:cxn modelId="{704702A8-B5AA-D748-83DE-B419357862D2}" type="presParOf" srcId="{B8DAF330-3CBF-CE44-A77D-2385308A91B2}" destId="{521E8A75-2488-EF4A-9F97-2878CB59FB97}" srcOrd="0" destOrd="0" presId="urn:microsoft.com/office/officeart/2008/layout/LinedList"/>
    <dgm:cxn modelId="{7E6CDAFA-260D-9647-9A85-DEBBB04BA806}" type="presParOf" srcId="{B8DAF330-3CBF-CE44-A77D-2385308A91B2}" destId="{616C3213-9D94-4045-B3F6-98C53593D5A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F095638D-93EE-4D60-BA64-8092D30B74B3}">
      <dgm:prSet custT="1"/>
      <dgm:spPr/>
      <dgm:t>
        <a:bodyPr/>
        <a:lstStyle/>
        <a:p>
          <a:pPr>
            <a:spcAft>
              <a:spcPct val="35000"/>
            </a:spcAft>
          </a:pPr>
          <a:r>
            <a:rPr lang="en-US" sz="2300" b="1" dirty="0"/>
            <a:t>The restrictions in the procedural by-law apply to Municipal Act hearings, but not to hearings under the Planning Act. </a:t>
          </a:r>
        </a:p>
        <a:p>
          <a:pPr>
            <a:spcAft>
              <a:spcPct val="35000"/>
            </a:spcAft>
          </a:pPr>
          <a:endParaRPr lang="en-US" sz="2300" b="1" dirty="0"/>
        </a:p>
        <a:p>
          <a:pPr>
            <a:spcAft>
              <a:spcPct val="35000"/>
            </a:spcAft>
          </a:pPr>
          <a:r>
            <a:rPr lang="en-US" sz="2300" b="1" dirty="0"/>
            <a:t>There is no ability to set strict time limits for representations for Planning Act hearings. However, if someone is clearly off topic, the chair can remind the person what the application is about and not about and direct them to focus their presentation on what it is about. Also, if the person is wasting time deliberately, the chair can remind them to stay on topic and respect the hearing process and time for all in attendance who also have the right to present. </a:t>
          </a:r>
          <a:endParaRPr lang="en-GB" sz="2300" b="1" dirty="0"/>
        </a:p>
        <a:p>
          <a:pPr>
            <a:spcAft>
              <a:spcPct val="35000"/>
            </a:spcAft>
            <a:buNone/>
          </a:pPr>
          <a:endParaRPr lang="en-US" sz="2300" b="1" dirty="0"/>
        </a:p>
        <a:p>
          <a:pPr>
            <a:spcAft>
              <a:spcPct val="35000"/>
            </a:spcAft>
            <a:buNone/>
          </a:pPr>
          <a:r>
            <a:rPr lang="en-US" sz="2300" b="1" dirty="0"/>
            <a:t>If the public or council members are getting off topic, encourage the chair to take a break and discuss on their own to get it back on track. </a:t>
          </a:r>
          <a:endParaRPr lang="en-US" sz="1800" b="1" dirty="0"/>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9C782BED-7ED9-DF45-A0A9-52EC8AFA2A83}" type="pres">
      <dgm:prSet presAssocID="{0E1976A8-725C-4032-ADF6-3FE416708449}" presName="vert0" presStyleCnt="0">
        <dgm:presLayoutVars>
          <dgm:dir/>
          <dgm:animOne val="branch"/>
          <dgm:animLvl val="lvl"/>
        </dgm:presLayoutVars>
      </dgm:prSet>
      <dgm:spPr/>
    </dgm:pt>
    <dgm:pt modelId="{1B6DDD0F-DF01-CB46-A291-A5E49CE0F322}" type="pres">
      <dgm:prSet presAssocID="{F095638D-93EE-4D60-BA64-8092D30B74B3}" presName="thickLine" presStyleLbl="alignNode1" presStyleIdx="0" presStyleCnt="1"/>
      <dgm:spPr/>
    </dgm:pt>
    <dgm:pt modelId="{B8DAF330-3CBF-CE44-A77D-2385308A91B2}" type="pres">
      <dgm:prSet presAssocID="{F095638D-93EE-4D60-BA64-8092D30B74B3}" presName="horz1" presStyleCnt="0"/>
      <dgm:spPr/>
    </dgm:pt>
    <dgm:pt modelId="{521E8A75-2488-EF4A-9F97-2878CB59FB97}" type="pres">
      <dgm:prSet presAssocID="{F095638D-93EE-4D60-BA64-8092D30B74B3}" presName="tx1" presStyleLbl="revTx" presStyleIdx="0" presStyleCnt="1" custScaleY="100098"/>
      <dgm:spPr/>
    </dgm:pt>
    <dgm:pt modelId="{616C3213-9D94-4045-B3F6-98C53593D5A2}" type="pres">
      <dgm:prSet presAssocID="{F095638D-93EE-4D60-BA64-8092D30B74B3}" presName="vert1" presStyleCnt="0"/>
      <dgm:spPr/>
    </dgm:pt>
  </dgm:ptLst>
  <dgm:cxnLst>
    <dgm:cxn modelId="{C32A670B-D96D-BC4C-8BFD-CA06C1DD5959}" type="presOf" srcId="{F095638D-93EE-4D60-BA64-8092D30B74B3}" destId="{521E8A75-2488-EF4A-9F97-2878CB59FB97}" srcOrd="0" destOrd="0" presId="urn:microsoft.com/office/officeart/2008/layout/LinedList"/>
    <dgm:cxn modelId="{59F68B20-E4B8-4146-83D5-7062547E17A3}" srcId="{0E1976A8-725C-4032-ADF6-3FE416708449}" destId="{F095638D-93EE-4D60-BA64-8092D30B74B3}" srcOrd="0" destOrd="0" parTransId="{496C37A6-7EA9-4ED3-8391-CE346FE5F26F}" sibTransId="{DDC66478-BECD-42D2-8456-3EC78A3C7D5F}"/>
    <dgm:cxn modelId="{0183BC20-1BA9-B746-9FF9-784564D46970}" type="presOf" srcId="{0E1976A8-725C-4032-ADF6-3FE416708449}" destId="{9C782BED-7ED9-DF45-A0A9-52EC8AFA2A83}" srcOrd="0" destOrd="0" presId="urn:microsoft.com/office/officeart/2008/layout/LinedList"/>
    <dgm:cxn modelId="{B212126C-0534-D44A-92E9-98024494FEAE}" type="presParOf" srcId="{9C782BED-7ED9-DF45-A0A9-52EC8AFA2A83}" destId="{1B6DDD0F-DF01-CB46-A291-A5E49CE0F322}" srcOrd="0" destOrd="0" presId="urn:microsoft.com/office/officeart/2008/layout/LinedList"/>
    <dgm:cxn modelId="{6616B6A9-26B2-C842-8D9D-79878A0B47CC}" type="presParOf" srcId="{9C782BED-7ED9-DF45-A0A9-52EC8AFA2A83}" destId="{B8DAF330-3CBF-CE44-A77D-2385308A91B2}" srcOrd="1" destOrd="0" presId="urn:microsoft.com/office/officeart/2008/layout/LinedList"/>
    <dgm:cxn modelId="{704702A8-B5AA-D748-83DE-B419357862D2}" type="presParOf" srcId="{B8DAF330-3CBF-CE44-A77D-2385308A91B2}" destId="{521E8A75-2488-EF4A-9F97-2878CB59FB97}" srcOrd="0" destOrd="0" presId="urn:microsoft.com/office/officeart/2008/layout/LinedList"/>
    <dgm:cxn modelId="{7E6CDAFA-260D-9647-9A85-DEBBB04BA806}" type="presParOf" srcId="{B8DAF330-3CBF-CE44-A77D-2385308A91B2}" destId="{616C3213-9D94-4045-B3F6-98C53593D5A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A77F7D-E40D-4570-841B-850ABCA0114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9E060A1-B7B9-4F5A-A780-8417306E0DF6}">
      <dgm:prSet/>
      <dgm:spPr/>
      <dgm:t>
        <a:bodyPr/>
        <a:lstStyle/>
        <a:p>
          <a:r>
            <a:rPr lang="en-US" b="1" dirty="0"/>
            <a:t>The municipality is not responsible for preparing the application or providing information in support of or in opposition to it.  </a:t>
          </a:r>
        </a:p>
        <a:p>
          <a:r>
            <a:rPr lang="en-US" b="1" dirty="0"/>
            <a:t>As part of the process, the municipality may review the application, commission reports, both external (planner or engineer) or internal (development officer, public works or administration). This information is made available to everyone. </a:t>
          </a:r>
        </a:p>
      </dgm:t>
    </dgm:pt>
    <dgm:pt modelId="{BFA4E87C-6B5B-4071-A445-0001DFF5C58B}" type="parTrans" cxnId="{989D4786-DDFA-4679-BD7E-00D6F5FF691A}">
      <dgm:prSet/>
      <dgm:spPr/>
      <dgm:t>
        <a:bodyPr/>
        <a:lstStyle/>
        <a:p>
          <a:endParaRPr lang="en-US"/>
        </a:p>
      </dgm:t>
    </dgm:pt>
    <dgm:pt modelId="{4E7519A8-FB17-45BA-948B-6CF14C653B4C}" type="sibTrans" cxnId="{989D4786-DDFA-4679-BD7E-00D6F5FF691A}">
      <dgm:prSet/>
      <dgm:spPr/>
      <dgm:t>
        <a:bodyPr/>
        <a:lstStyle/>
        <a:p>
          <a:endParaRPr lang="en-US"/>
        </a:p>
      </dgm:t>
    </dgm:pt>
    <dgm:pt modelId="{D8F3B1AD-F587-460E-80F8-A6ACDDEC7036}">
      <dgm:prSet/>
      <dgm:spPr/>
      <dgm:t>
        <a:bodyPr/>
        <a:lstStyle/>
        <a:p>
          <a:endParaRPr lang="en-US" b="1" dirty="0"/>
        </a:p>
        <a:p>
          <a:r>
            <a:rPr lang="en-US" b="1" dirty="0"/>
            <a:t>Council members are expected to be independent from the application process. They must listen to all representations (applicant and the public). </a:t>
          </a:r>
        </a:p>
        <a:p>
          <a:r>
            <a:rPr lang="en-US" b="1" dirty="0"/>
            <a:t>Council members must have an open mind to considering this information as part of their decision-making process.</a:t>
          </a:r>
        </a:p>
      </dgm:t>
    </dgm:pt>
    <dgm:pt modelId="{EC5110CC-EEC9-4C79-B4C7-4DFD208BA519}" type="parTrans" cxnId="{5D5039E9-E9A3-4B3E-A0C6-71CEE4B18F5B}">
      <dgm:prSet/>
      <dgm:spPr/>
      <dgm:t>
        <a:bodyPr/>
        <a:lstStyle/>
        <a:p>
          <a:endParaRPr lang="en-US"/>
        </a:p>
      </dgm:t>
    </dgm:pt>
    <dgm:pt modelId="{96EA8115-A18D-4684-B0A1-5C7CDFECBC87}" type="sibTrans" cxnId="{5D5039E9-E9A3-4B3E-A0C6-71CEE4B18F5B}">
      <dgm:prSet/>
      <dgm:spPr/>
      <dgm:t>
        <a:bodyPr/>
        <a:lstStyle/>
        <a:p>
          <a:endParaRPr lang="en-US"/>
        </a:p>
      </dgm:t>
    </dgm:pt>
    <dgm:pt modelId="{2038BEB8-EFDE-9147-BA2B-6F9E33ADC115}" type="pres">
      <dgm:prSet presAssocID="{73A77F7D-E40D-4570-841B-850ABCA01145}" presName="vert0" presStyleCnt="0">
        <dgm:presLayoutVars>
          <dgm:dir/>
          <dgm:animOne val="branch"/>
          <dgm:animLvl val="lvl"/>
        </dgm:presLayoutVars>
      </dgm:prSet>
      <dgm:spPr/>
    </dgm:pt>
    <dgm:pt modelId="{54178A9F-C9C0-3042-AFCC-13C94F8DE3FE}" type="pres">
      <dgm:prSet presAssocID="{89E060A1-B7B9-4F5A-A780-8417306E0DF6}" presName="thickLine" presStyleLbl="alignNode1" presStyleIdx="0" presStyleCnt="2"/>
      <dgm:spPr/>
    </dgm:pt>
    <dgm:pt modelId="{122D59EF-D2D2-0E43-ACD5-EE4F6D644C44}" type="pres">
      <dgm:prSet presAssocID="{89E060A1-B7B9-4F5A-A780-8417306E0DF6}" presName="horz1" presStyleCnt="0"/>
      <dgm:spPr/>
    </dgm:pt>
    <dgm:pt modelId="{947437F8-28DF-5E48-90A8-F256CC67FAF4}" type="pres">
      <dgm:prSet presAssocID="{89E060A1-B7B9-4F5A-A780-8417306E0DF6}" presName="tx1" presStyleLbl="revTx" presStyleIdx="0" presStyleCnt="2" custScaleY="98573"/>
      <dgm:spPr/>
    </dgm:pt>
    <dgm:pt modelId="{EAA47A5B-B0B1-B44A-8792-47003E743951}" type="pres">
      <dgm:prSet presAssocID="{89E060A1-B7B9-4F5A-A780-8417306E0DF6}" presName="vert1" presStyleCnt="0"/>
      <dgm:spPr/>
    </dgm:pt>
    <dgm:pt modelId="{771F8B01-9898-8D4C-8606-826D7C944184}" type="pres">
      <dgm:prSet presAssocID="{D8F3B1AD-F587-460E-80F8-A6ACDDEC7036}" presName="thickLine" presStyleLbl="alignNode1" presStyleIdx="1" presStyleCnt="2"/>
      <dgm:spPr/>
    </dgm:pt>
    <dgm:pt modelId="{82DB27AD-6AAD-7540-B24E-16AB8B762482}" type="pres">
      <dgm:prSet presAssocID="{D8F3B1AD-F587-460E-80F8-A6ACDDEC7036}" presName="horz1" presStyleCnt="0"/>
      <dgm:spPr/>
    </dgm:pt>
    <dgm:pt modelId="{216C94D9-1CF9-0A49-A074-A4409CF2B617}" type="pres">
      <dgm:prSet presAssocID="{D8F3B1AD-F587-460E-80F8-A6ACDDEC7036}" presName="tx1" presStyleLbl="revTx" presStyleIdx="1" presStyleCnt="2"/>
      <dgm:spPr/>
    </dgm:pt>
    <dgm:pt modelId="{B0260A66-5D02-FB44-AA11-A0737FB35E98}" type="pres">
      <dgm:prSet presAssocID="{D8F3B1AD-F587-460E-80F8-A6ACDDEC7036}" presName="vert1" presStyleCnt="0"/>
      <dgm:spPr/>
    </dgm:pt>
  </dgm:ptLst>
  <dgm:cxnLst>
    <dgm:cxn modelId="{E44C8F20-3645-3D43-B3B6-9BA80192184E}" type="presOf" srcId="{89E060A1-B7B9-4F5A-A780-8417306E0DF6}" destId="{947437F8-28DF-5E48-90A8-F256CC67FAF4}" srcOrd="0" destOrd="0" presId="urn:microsoft.com/office/officeart/2008/layout/LinedList"/>
    <dgm:cxn modelId="{F482894D-68D6-0D4D-BF17-4CEE2368547F}" type="presOf" srcId="{D8F3B1AD-F587-460E-80F8-A6ACDDEC7036}" destId="{216C94D9-1CF9-0A49-A074-A4409CF2B617}" srcOrd="0" destOrd="0" presId="urn:microsoft.com/office/officeart/2008/layout/LinedList"/>
    <dgm:cxn modelId="{989D4786-DDFA-4679-BD7E-00D6F5FF691A}" srcId="{73A77F7D-E40D-4570-841B-850ABCA01145}" destId="{89E060A1-B7B9-4F5A-A780-8417306E0DF6}" srcOrd="0" destOrd="0" parTransId="{BFA4E87C-6B5B-4071-A445-0001DFF5C58B}" sibTransId="{4E7519A8-FB17-45BA-948B-6CF14C653B4C}"/>
    <dgm:cxn modelId="{5D5039E9-E9A3-4B3E-A0C6-71CEE4B18F5B}" srcId="{73A77F7D-E40D-4570-841B-850ABCA01145}" destId="{D8F3B1AD-F587-460E-80F8-A6ACDDEC7036}" srcOrd="1" destOrd="0" parTransId="{EC5110CC-EEC9-4C79-B4C7-4DFD208BA519}" sibTransId="{96EA8115-A18D-4684-B0A1-5C7CDFECBC87}"/>
    <dgm:cxn modelId="{C0AFE8EB-676F-064C-83EF-E73AC4DA6FA7}" type="presOf" srcId="{73A77F7D-E40D-4570-841B-850ABCA01145}" destId="{2038BEB8-EFDE-9147-BA2B-6F9E33ADC115}" srcOrd="0" destOrd="0" presId="urn:microsoft.com/office/officeart/2008/layout/LinedList"/>
    <dgm:cxn modelId="{96E8ECCD-BBDF-1349-8F36-B720734F1712}" type="presParOf" srcId="{2038BEB8-EFDE-9147-BA2B-6F9E33ADC115}" destId="{54178A9F-C9C0-3042-AFCC-13C94F8DE3FE}" srcOrd="0" destOrd="0" presId="urn:microsoft.com/office/officeart/2008/layout/LinedList"/>
    <dgm:cxn modelId="{3CF8ED63-3A23-BB44-A817-FE8C90C7417D}" type="presParOf" srcId="{2038BEB8-EFDE-9147-BA2B-6F9E33ADC115}" destId="{122D59EF-D2D2-0E43-ACD5-EE4F6D644C44}" srcOrd="1" destOrd="0" presId="urn:microsoft.com/office/officeart/2008/layout/LinedList"/>
    <dgm:cxn modelId="{484881E6-FF48-D54F-A477-C75A13AF3339}" type="presParOf" srcId="{122D59EF-D2D2-0E43-ACD5-EE4F6D644C44}" destId="{947437F8-28DF-5E48-90A8-F256CC67FAF4}" srcOrd="0" destOrd="0" presId="urn:microsoft.com/office/officeart/2008/layout/LinedList"/>
    <dgm:cxn modelId="{CE21A0F7-AF96-0142-AC5F-81EA7AB8799A}" type="presParOf" srcId="{122D59EF-D2D2-0E43-ACD5-EE4F6D644C44}" destId="{EAA47A5B-B0B1-B44A-8792-47003E743951}" srcOrd="1" destOrd="0" presId="urn:microsoft.com/office/officeart/2008/layout/LinedList"/>
    <dgm:cxn modelId="{547FD074-7A63-4B4C-A1CD-1DF59985FAF0}" type="presParOf" srcId="{2038BEB8-EFDE-9147-BA2B-6F9E33ADC115}" destId="{771F8B01-9898-8D4C-8606-826D7C944184}" srcOrd="2" destOrd="0" presId="urn:microsoft.com/office/officeart/2008/layout/LinedList"/>
    <dgm:cxn modelId="{565E474A-B47F-814F-BCE3-0CA45C4BF5B6}" type="presParOf" srcId="{2038BEB8-EFDE-9147-BA2B-6F9E33ADC115}" destId="{82DB27AD-6AAD-7540-B24E-16AB8B762482}" srcOrd="3" destOrd="0" presId="urn:microsoft.com/office/officeart/2008/layout/LinedList"/>
    <dgm:cxn modelId="{9E0688A9-B239-AC42-8CE3-19AEAE03307D}" type="presParOf" srcId="{82DB27AD-6AAD-7540-B24E-16AB8B762482}" destId="{216C94D9-1CF9-0A49-A074-A4409CF2B617}" srcOrd="0" destOrd="0" presId="urn:microsoft.com/office/officeart/2008/layout/LinedList"/>
    <dgm:cxn modelId="{73E1C81B-EFA1-A441-A225-896AC9CFE90D}" type="presParOf" srcId="{82DB27AD-6AAD-7540-B24E-16AB8B762482}" destId="{B0260A66-5D02-FB44-AA11-A0737FB35E9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F095638D-93EE-4D60-BA64-8092D30B74B3}">
      <dgm:prSet/>
      <dgm:spPr/>
      <dgm:t>
        <a:bodyPr/>
        <a:lstStyle/>
        <a:p>
          <a:r>
            <a:rPr lang="en-US" b="1" dirty="0"/>
            <a:t>Municipal Act [s. 383(2)] gives a time limit of one year to attack a municipal decision or action when arguing council failed to comply with a requirement of an Act or the procedural by-law. </a:t>
          </a:r>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E4694336-4392-491F-8CAA-B9FABC7CF15B}">
      <dgm:prSet/>
      <dgm:spPr/>
      <dgm:t>
        <a:bodyPr/>
        <a:lstStyle/>
        <a:p>
          <a:r>
            <a:rPr lang="en-US" b="1" dirty="0"/>
            <a:t>However, there is no time limit for attacking a council’s failure to hold a public hearing.</a:t>
          </a:r>
        </a:p>
      </dgm:t>
    </dgm:pt>
    <dgm:pt modelId="{B7217756-73B6-4BB4-B4BD-383F7DD67E3B}" type="parTrans" cxnId="{BDCD9102-497D-4A12-A850-3163217102B1}">
      <dgm:prSet/>
      <dgm:spPr/>
      <dgm:t>
        <a:bodyPr/>
        <a:lstStyle/>
        <a:p>
          <a:endParaRPr lang="en-US"/>
        </a:p>
      </dgm:t>
    </dgm:pt>
    <dgm:pt modelId="{BEC38A8E-A4E7-4061-B51B-9F1DBBC34E13}" type="sibTrans" cxnId="{BDCD9102-497D-4A12-A850-3163217102B1}">
      <dgm:prSet/>
      <dgm:spPr/>
      <dgm:t>
        <a:bodyPr/>
        <a:lstStyle/>
        <a:p>
          <a:endParaRPr lang="en-US"/>
        </a:p>
      </dgm:t>
    </dgm:pt>
    <dgm:pt modelId="{247B04DB-F94F-0D4C-AA72-794CF4847E5F}" type="pres">
      <dgm:prSet presAssocID="{0E1976A8-725C-4032-ADF6-3FE416708449}" presName="vert0" presStyleCnt="0">
        <dgm:presLayoutVars>
          <dgm:dir/>
          <dgm:animOne val="branch"/>
          <dgm:animLvl val="lvl"/>
        </dgm:presLayoutVars>
      </dgm:prSet>
      <dgm:spPr/>
    </dgm:pt>
    <dgm:pt modelId="{5B012435-9200-964D-AA61-9AA7F8B3503E}" type="pres">
      <dgm:prSet presAssocID="{F095638D-93EE-4D60-BA64-8092D30B74B3}" presName="thickLine" presStyleLbl="alignNode1" presStyleIdx="0" presStyleCnt="2"/>
      <dgm:spPr/>
    </dgm:pt>
    <dgm:pt modelId="{A9527D59-EB93-8545-B788-E5F76EBADA38}" type="pres">
      <dgm:prSet presAssocID="{F095638D-93EE-4D60-BA64-8092D30B74B3}" presName="horz1" presStyleCnt="0"/>
      <dgm:spPr/>
    </dgm:pt>
    <dgm:pt modelId="{AB5DB2D4-60F8-BE4B-94DF-C88DE060E895}" type="pres">
      <dgm:prSet presAssocID="{F095638D-93EE-4D60-BA64-8092D30B74B3}" presName="tx1" presStyleLbl="revTx" presStyleIdx="0" presStyleCnt="2"/>
      <dgm:spPr/>
    </dgm:pt>
    <dgm:pt modelId="{3181880F-D093-4943-8FE0-828803FECE5E}" type="pres">
      <dgm:prSet presAssocID="{F095638D-93EE-4D60-BA64-8092D30B74B3}" presName="vert1" presStyleCnt="0"/>
      <dgm:spPr/>
    </dgm:pt>
    <dgm:pt modelId="{A330FEDA-8ADC-6148-8F13-D06523E5F2EA}" type="pres">
      <dgm:prSet presAssocID="{E4694336-4392-491F-8CAA-B9FABC7CF15B}" presName="thickLine" presStyleLbl="alignNode1" presStyleIdx="1" presStyleCnt="2"/>
      <dgm:spPr/>
    </dgm:pt>
    <dgm:pt modelId="{BF5A6BED-A19B-7249-A6AB-F64BB4DE5FFF}" type="pres">
      <dgm:prSet presAssocID="{E4694336-4392-491F-8CAA-B9FABC7CF15B}" presName="horz1" presStyleCnt="0"/>
      <dgm:spPr/>
    </dgm:pt>
    <dgm:pt modelId="{E8A80C0E-A90E-554F-B781-9EF3CB108070}" type="pres">
      <dgm:prSet presAssocID="{E4694336-4392-491F-8CAA-B9FABC7CF15B}" presName="tx1" presStyleLbl="revTx" presStyleIdx="1" presStyleCnt="2"/>
      <dgm:spPr/>
    </dgm:pt>
    <dgm:pt modelId="{ADBC65F8-261B-9C46-B731-A200162F7B44}" type="pres">
      <dgm:prSet presAssocID="{E4694336-4392-491F-8CAA-B9FABC7CF15B}" presName="vert1" presStyleCnt="0"/>
      <dgm:spPr/>
    </dgm:pt>
  </dgm:ptLst>
  <dgm:cxnLst>
    <dgm:cxn modelId="{BDCD9102-497D-4A12-A850-3163217102B1}" srcId="{0E1976A8-725C-4032-ADF6-3FE416708449}" destId="{E4694336-4392-491F-8CAA-B9FABC7CF15B}" srcOrd="1" destOrd="0" parTransId="{B7217756-73B6-4BB4-B4BD-383F7DD67E3B}" sibTransId="{BEC38A8E-A4E7-4061-B51B-9F1DBBC34E13}"/>
    <dgm:cxn modelId="{59F68B20-E4B8-4146-83D5-7062547E17A3}" srcId="{0E1976A8-725C-4032-ADF6-3FE416708449}" destId="{F095638D-93EE-4D60-BA64-8092D30B74B3}" srcOrd="0" destOrd="0" parTransId="{496C37A6-7EA9-4ED3-8391-CE346FE5F26F}" sibTransId="{DDC66478-BECD-42D2-8456-3EC78A3C7D5F}"/>
    <dgm:cxn modelId="{5B62E331-8198-DD42-9514-6ED524E2D61A}" type="presOf" srcId="{F095638D-93EE-4D60-BA64-8092D30B74B3}" destId="{AB5DB2D4-60F8-BE4B-94DF-C88DE060E895}" srcOrd="0" destOrd="0" presId="urn:microsoft.com/office/officeart/2008/layout/LinedList"/>
    <dgm:cxn modelId="{30411133-D6D5-804F-8169-9A57D3712CDA}" type="presOf" srcId="{0E1976A8-725C-4032-ADF6-3FE416708449}" destId="{247B04DB-F94F-0D4C-AA72-794CF4847E5F}" srcOrd="0" destOrd="0" presId="urn:microsoft.com/office/officeart/2008/layout/LinedList"/>
    <dgm:cxn modelId="{9DC211E2-8A2B-6743-BF53-1D0B10D31991}" type="presOf" srcId="{E4694336-4392-491F-8CAA-B9FABC7CF15B}" destId="{E8A80C0E-A90E-554F-B781-9EF3CB108070}" srcOrd="0" destOrd="0" presId="urn:microsoft.com/office/officeart/2008/layout/LinedList"/>
    <dgm:cxn modelId="{0319F0BB-E69B-CA45-9B25-AD48632B4C0C}" type="presParOf" srcId="{247B04DB-F94F-0D4C-AA72-794CF4847E5F}" destId="{5B012435-9200-964D-AA61-9AA7F8B3503E}" srcOrd="0" destOrd="0" presId="urn:microsoft.com/office/officeart/2008/layout/LinedList"/>
    <dgm:cxn modelId="{6290E904-B1FF-A34F-8D47-1B962FEA2156}" type="presParOf" srcId="{247B04DB-F94F-0D4C-AA72-794CF4847E5F}" destId="{A9527D59-EB93-8545-B788-E5F76EBADA38}" srcOrd="1" destOrd="0" presId="urn:microsoft.com/office/officeart/2008/layout/LinedList"/>
    <dgm:cxn modelId="{EDE220FA-04D2-2943-B82F-8A186B0B6BE9}" type="presParOf" srcId="{A9527D59-EB93-8545-B788-E5F76EBADA38}" destId="{AB5DB2D4-60F8-BE4B-94DF-C88DE060E895}" srcOrd="0" destOrd="0" presId="urn:microsoft.com/office/officeart/2008/layout/LinedList"/>
    <dgm:cxn modelId="{DF24C8E8-AE80-6A42-B5E7-399CE1948D37}" type="presParOf" srcId="{A9527D59-EB93-8545-B788-E5F76EBADA38}" destId="{3181880F-D093-4943-8FE0-828803FECE5E}" srcOrd="1" destOrd="0" presId="urn:microsoft.com/office/officeart/2008/layout/LinedList"/>
    <dgm:cxn modelId="{1EA0B557-5BF7-3A43-9AB9-7FEA8CF69AAF}" type="presParOf" srcId="{247B04DB-F94F-0D4C-AA72-794CF4847E5F}" destId="{A330FEDA-8ADC-6148-8F13-D06523E5F2EA}" srcOrd="2" destOrd="0" presId="urn:microsoft.com/office/officeart/2008/layout/LinedList"/>
    <dgm:cxn modelId="{12E221CD-9DBA-1143-9840-D02847CA200F}" type="presParOf" srcId="{247B04DB-F94F-0D4C-AA72-794CF4847E5F}" destId="{BF5A6BED-A19B-7249-A6AB-F64BB4DE5FFF}" srcOrd="3" destOrd="0" presId="urn:microsoft.com/office/officeart/2008/layout/LinedList"/>
    <dgm:cxn modelId="{84928D1C-473E-8E49-8852-E3CA8B196FE1}" type="presParOf" srcId="{BF5A6BED-A19B-7249-A6AB-F64BB4DE5FFF}" destId="{E8A80C0E-A90E-554F-B781-9EF3CB108070}" srcOrd="0" destOrd="0" presId="urn:microsoft.com/office/officeart/2008/layout/LinedList"/>
    <dgm:cxn modelId="{695F2C17-B43F-794D-80CD-335B6D7EF2F0}" type="presParOf" srcId="{BF5A6BED-A19B-7249-A6AB-F64BB4DE5FFF}" destId="{ADBC65F8-261B-9C46-B731-A200162F7B4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dgm:spPr/>
      <dgm:t>
        <a:bodyPr/>
        <a:lstStyle/>
        <a:p>
          <a:r>
            <a:rPr lang="en-US" b="1" dirty="0"/>
            <a:t>Who must get notice, what information to include, timing for giving notice and how to give notice are all covered in the Municipal Act and the Planning Act. </a:t>
          </a:r>
          <a:endParaRPr lang="en-GB" b="1" dirty="0"/>
        </a:p>
        <a:p>
          <a:pPr>
            <a:buNone/>
          </a:pPr>
          <a:r>
            <a:rPr lang="en-US" b="1" dirty="0"/>
            <a:t>These requirements must be met. The Courts are strict about requiring municipalities to meet these requirements. If they are not met, they will not hesitate to overturn the decision and send it back for the process to be repeated.</a:t>
          </a:r>
          <a:endParaRPr lang="en-GB" b="1" dirty="0"/>
        </a:p>
        <a:p>
          <a:pPr>
            <a:buNone/>
          </a:pPr>
          <a:r>
            <a:rPr lang="en-US" b="1" dirty="0"/>
            <a:t>This does not mean a Court will automatically overturn decisions and send them back where the notice requirements were not met.  The focus is on prejudice to the person impacted by the failure. Was the person’s ability to reasonably participate in the public hearing process impacted? </a:t>
          </a:r>
          <a:endParaRPr lang="en-GB" b="1" dirty="0"/>
        </a:p>
        <a:p>
          <a:pPr>
            <a:buNone/>
          </a:pPr>
          <a:r>
            <a:rPr lang="en-US" b="1" dirty="0"/>
            <a:t>Example: If the municipality gives notice later than when the Act requires but the person still gets the notice, can attend the hearing and their ability to make a representation is not impacted, then there is no real problem or prejudice to that person. </a:t>
          </a:r>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247B04DB-F94F-0D4C-AA72-794CF4847E5F}" type="pres">
      <dgm:prSet presAssocID="{0E1976A8-725C-4032-ADF6-3FE416708449}" presName="vert0" presStyleCnt="0">
        <dgm:presLayoutVars>
          <dgm:dir/>
          <dgm:animOne val="branch"/>
          <dgm:animLvl val="lvl"/>
        </dgm:presLayoutVars>
      </dgm:prSet>
      <dgm:spPr/>
    </dgm:pt>
    <dgm:pt modelId="{5B012435-9200-964D-AA61-9AA7F8B3503E}" type="pres">
      <dgm:prSet presAssocID="{F095638D-93EE-4D60-BA64-8092D30B74B3}" presName="thickLine" presStyleLbl="alignNode1" presStyleIdx="0" presStyleCnt="1"/>
      <dgm:spPr/>
    </dgm:pt>
    <dgm:pt modelId="{A9527D59-EB93-8545-B788-E5F76EBADA38}" type="pres">
      <dgm:prSet presAssocID="{F095638D-93EE-4D60-BA64-8092D30B74B3}" presName="horz1" presStyleCnt="0"/>
      <dgm:spPr/>
    </dgm:pt>
    <dgm:pt modelId="{AB5DB2D4-60F8-BE4B-94DF-C88DE060E895}" type="pres">
      <dgm:prSet presAssocID="{F095638D-93EE-4D60-BA64-8092D30B74B3}" presName="tx1" presStyleLbl="revTx" presStyleIdx="0" presStyleCnt="1"/>
      <dgm:spPr/>
    </dgm:pt>
    <dgm:pt modelId="{3181880F-D093-4943-8FE0-828803FECE5E}" type="pres">
      <dgm:prSet presAssocID="{F095638D-93EE-4D60-BA64-8092D30B74B3}" presName="vert1" presStyleCnt="0"/>
      <dgm:spPr/>
    </dgm:pt>
  </dgm:ptLst>
  <dgm:cxnLst>
    <dgm:cxn modelId="{59F68B20-E4B8-4146-83D5-7062547E17A3}" srcId="{0E1976A8-725C-4032-ADF6-3FE416708449}" destId="{F095638D-93EE-4D60-BA64-8092D30B74B3}" srcOrd="0" destOrd="0" parTransId="{496C37A6-7EA9-4ED3-8391-CE346FE5F26F}" sibTransId="{DDC66478-BECD-42D2-8456-3EC78A3C7D5F}"/>
    <dgm:cxn modelId="{63416883-80D5-8F4D-B6FB-E086772C6B94}" type="presOf" srcId="{0E1976A8-725C-4032-ADF6-3FE416708449}" destId="{247B04DB-F94F-0D4C-AA72-794CF4847E5F}" srcOrd="0" destOrd="0" presId="urn:microsoft.com/office/officeart/2008/layout/LinedList"/>
    <dgm:cxn modelId="{FC6BF7BB-EF1F-6848-8441-5F34ACA3CF56}" type="presOf" srcId="{F095638D-93EE-4D60-BA64-8092D30B74B3}" destId="{AB5DB2D4-60F8-BE4B-94DF-C88DE060E895}" srcOrd="0" destOrd="0" presId="urn:microsoft.com/office/officeart/2008/layout/LinedList"/>
    <dgm:cxn modelId="{6AD6A787-B505-0B4E-90B7-A759D7D68271}" type="presParOf" srcId="{247B04DB-F94F-0D4C-AA72-794CF4847E5F}" destId="{5B012435-9200-964D-AA61-9AA7F8B3503E}" srcOrd="0" destOrd="0" presId="urn:microsoft.com/office/officeart/2008/layout/LinedList"/>
    <dgm:cxn modelId="{695D0D39-4BE1-FD48-A009-D6DE0E8201A8}" type="presParOf" srcId="{247B04DB-F94F-0D4C-AA72-794CF4847E5F}" destId="{A9527D59-EB93-8545-B788-E5F76EBADA38}" srcOrd="1" destOrd="0" presId="urn:microsoft.com/office/officeart/2008/layout/LinedList"/>
    <dgm:cxn modelId="{11B4AF0E-E9B4-D347-8658-4824AB0B4BDE}" type="presParOf" srcId="{A9527D59-EB93-8545-B788-E5F76EBADA38}" destId="{AB5DB2D4-60F8-BE4B-94DF-C88DE060E895}" srcOrd="0" destOrd="0" presId="urn:microsoft.com/office/officeart/2008/layout/LinedList"/>
    <dgm:cxn modelId="{A1501C11-8B9B-EC4A-B360-3084076112F2}" type="presParOf" srcId="{A9527D59-EB93-8545-B788-E5F76EBADA38}" destId="{3181880F-D093-4943-8FE0-828803FECE5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1976A8-725C-4032-ADF6-3FE416708449}"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dgm:spPr/>
      <dgm:t>
        <a:bodyPr/>
        <a:lstStyle/>
        <a:p>
          <a:pPr>
            <a:spcAft>
              <a:spcPct val="35000"/>
            </a:spcAft>
          </a:pPr>
          <a:r>
            <a:rPr lang="en-US" b="1" dirty="0">
              <a:latin typeface="Adelle Sans Devanagari" panose="02000503000000020004" pitchFamily="2" charset="-78"/>
              <a:cs typeface="Adelle Sans Devanagari" panose="02000503000000020004" pitchFamily="2" charset="-78"/>
            </a:rPr>
            <a:t>The Municipal Act and Planning Act provide some guidance:</a:t>
          </a: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u="sng" dirty="0">
              <a:latin typeface="Adelle Sans Devanagari" panose="02000503000000020004" pitchFamily="2" charset="-78"/>
              <a:cs typeface="Adelle Sans Devanagari" panose="02000503000000020004" pitchFamily="2" charset="-78"/>
            </a:rPr>
            <a:t>Planning Act</a:t>
          </a:r>
          <a:endParaRPr lang="en-GB" b="1" u="sng"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172(1)  A body holding a hearing under this Act must</a:t>
          </a: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(c) keep written minutes of the hearing.</a:t>
          </a: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173(2)  The body holding the hearing must keep a record of all representations made at the hearing.</a:t>
          </a:r>
        </a:p>
        <a:p>
          <a:pPr>
            <a:spcAft>
              <a:spcPts val="0"/>
            </a:spcAft>
            <a:buNone/>
          </a:pP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u="sng" dirty="0">
              <a:latin typeface="Adelle Sans Devanagari" panose="02000503000000020004" pitchFamily="2" charset="-78"/>
              <a:cs typeface="Adelle Sans Devanagari" panose="02000503000000020004" pitchFamily="2" charset="-78"/>
            </a:rPr>
            <a:t>Municipal Act</a:t>
          </a:r>
          <a:endParaRPr lang="en-GB" b="1" u="sng"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C.A.O.'s administrative duties</a:t>
          </a: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127(2)  The chief administrative officer must ensure that</a:t>
          </a:r>
          <a:endParaRPr lang="en-GB" b="1" dirty="0">
            <a:latin typeface="Adelle Sans Devanagari" panose="02000503000000020004" pitchFamily="2" charset="-78"/>
            <a:cs typeface="Adelle Sans Devanagari" panose="02000503000000020004" pitchFamily="2" charset="-78"/>
          </a:endParaRPr>
        </a:p>
        <a:p>
          <a:pPr>
            <a:spcAft>
              <a:spcPts val="0"/>
            </a:spcAft>
            <a:buNone/>
          </a:pPr>
          <a:r>
            <a:rPr lang="en-US" b="1" dirty="0">
              <a:latin typeface="Adelle Sans Devanagari" panose="02000503000000020004" pitchFamily="2" charset="-78"/>
              <a:cs typeface="Adelle Sans Devanagari" panose="02000503000000020004" pitchFamily="2" charset="-78"/>
            </a:rPr>
            <a:t>(a) the minutes of every council meeting are made without note or comment;</a:t>
          </a:r>
          <a:endParaRPr lang="en-GB" b="1" dirty="0">
            <a:latin typeface="Adelle Sans Devanagari" panose="02000503000000020004" pitchFamily="2" charset="-78"/>
            <a:cs typeface="Adelle Sans Devanagari" panose="02000503000000020004" pitchFamily="2" charset="-78"/>
          </a:endParaRPr>
        </a:p>
        <a:p>
          <a:pPr>
            <a:spcAft>
              <a:spcPct val="35000"/>
            </a:spcAft>
            <a:buNone/>
          </a:pPr>
          <a:endParaRPr lang="en-GB" b="1" dirty="0">
            <a:latin typeface="Adelle Sans Devanagari" panose="02000503000000020004" pitchFamily="2" charset="-78"/>
            <a:cs typeface="Adelle Sans Devanagari" panose="02000503000000020004" pitchFamily="2" charset="-78"/>
          </a:endParaRPr>
        </a:p>
        <a:p>
          <a:pPr>
            <a:spcAft>
              <a:spcPct val="35000"/>
            </a:spcAft>
            <a:buNone/>
          </a:pPr>
          <a:r>
            <a:rPr lang="en-US" b="1" dirty="0">
              <a:latin typeface="Adelle Sans Devanagari" panose="02000503000000020004" pitchFamily="2" charset="-78"/>
              <a:cs typeface="Adelle Sans Devanagari" panose="02000503000000020004" pitchFamily="2" charset="-78"/>
            </a:rPr>
            <a:t>Although this section applies to council meetings, practically it applies equally to public hearings.</a:t>
          </a:r>
        </a:p>
      </dgm:t>
    </dgm:pt>
    <dgm:pt modelId="{496C37A6-7EA9-4ED3-8391-CE346FE5F26F}" type="parTrans" cxnId="{59F68B20-E4B8-4146-83D5-7062547E17A3}">
      <dgm:prSet/>
      <dgm:spPr/>
      <dgm:t>
        <a:bodyPr/>
        <a:lstStyle/>
        <a:p>
          <a:endParaRPr lang="en-US"/>
        </a:p>
      </dgm:t>
    </dgm:pt>
    <dgm:pt modelId="{DDC66478-BECD-42D2-8456-3EC78A3C7D5F}" type="sibTrans" cxnId="{59F68B20-E4B8-4146-83D5-7062547E17A3}">
      <dgm:prSet/>
      <dgm:spPr/>
      <dgm:t>
        <a:bodyPr/>
        <a:lstStyle/>
        <a:p>
          <a:endParaRPr lang="en-US"/>
        </a:p>
      </dgm:t>
    </dgm:pt>
    <dgm:pt modelId="{247B04DB-F94F-0D4C-AA72-794CF4847E5F}" type="pres">
      <dgm:prSet presAssocID="{0E1976A8-725C-4032-ADF6-3FE416708449}" presName="vert0" presStyleCnt="0">
        <dgm:presLayoutVars>
          <dgm:dir/>
          <dgm:animOne val="branch"/>
          <dgm:animLvl val="lvl"/>
        </dgm:presLayoutVars>
      </dgm:prSet>
      <dgm:spPr/>
    </dgm:pt>
    <dgm:pt modelId="{5B012435-9200-964D-AA61-9AA7F8B3503E}" type="pres">
      <dgm:prSet presAssocID="{F095638D-93EE-4D60-BA64-8092D30B74B3}" presName="thickLine" presStyleLbl="alignNode1" presStyleIdx="0" presStyleCnt="1"/>
      <dgm:spPr/>
    </dgm:pt>
    <dgm:pt modelId="{A9527D59-EB93-8545-B788-E5F76EBADA38}" type="pres">
      <dgm:prSet presAssocID="{F095638D-93EE-4D60-BA64-8092D30B74B3}" presName="horz1" presStyleCnt="0"/>
      <dgm:spPr/>
    </dgm:pt>
    <dgm:pt modelId="{AB5DB2D4-60F8-BE4B-94DF-C88DE060E895}" type="pres">
      <dgm:prSet presAssocID="{F095638D-93EE-4D60-BA64-8092D30B74B3}" presName="tx1" presStyleLbl="revTx" presStyleIdx="0" presStyleCnt="1"/>
      <dgm:spPr/>
    </dgm:pt>
    <dgm:pt modelId="{3181880F-D093-4943-8FE0-828803FECE5E}" type="pres">
      <dgm:prSet presAssocID="{F095638D-93EE-4D60-BA64-8092D30B74B3}" presName="vert1" presStyleCnt="0"/>
      <dgm:spPr/>
    </dgm:pt>
  </dgm:ptLst>
  <dgm:cxnLst>
    <dgm:cxn modelId="{59F68B20-E4B8-4146-83D5-7062547E17A3}" srcId="{0E1976A8-725C-4032-ADF6-3FE416708449}" destId="{F095638D-93EE-4D60-BA64-8092D30B74B3}" srcOrd="0" destOrd="0" parTransId="{496C37A6-7EA9-4ED3-8391-CE346FE5F26F}" sibTransId="{DDC66478-BECD-42D2-8456-3EC78A3C7D5F}"/>
    <dgm:cxn modelId="{63416883-80D5-8F4D-B6FB-E086772C6B94}" type="presOf" srcId="{0E1976A8-725C-4032-ADF6-3FE416708449}" destId="{247B04DB-F94F-0D4C-AA72-794CF4847E5F}" srcOrd="0" destOrd="0" presId="urn:microsoft.com/office/officeart/2008/layout/LinedList"/>
    <dgm:cxn modelId="{FC6BF7BB-EF1F-6848-8441-5F34ACA3CF56}" type="presOf" srcId="{F095638D-93EE-4D60-BA64-8092D30B74B3}" destId="{AB5DB2D4-60F8-BE4B-94DF-C88DE060E895}" srcOrd="0" destOrd="0" presId="urn:microsoft.com/office/officeart/2008/layout/LinedList"/>
    <dgm:cxn modelId="{6AD6A787-B505-0B4E-90B7-A759D7D68271}" type="presParOf" srcId="{247B04DB-F94F-0D4C-AA72-794CF4847E5F}" destId="{5B012435-9200-964D-AA61-9AA7F8B3503E}" srcOrd="0" destOrd="0" presId="urn:microsoft.com/office/officeart/2008/layout/LinedList"/>
    <dgm:cxn modelId="{695D0D39-4BE1-FD48-A009-D6DE0E8201A8}" type="presParOf" srcId="{247B04DB-F94F-0D4C-AA72-794CF4847E5F}" destId="{A9527D59-EB93-8545-B788-E5F76EBADA38}" srcOrd="1" destOrd="0" presId="urn:microsoft.com/office/officeart/2008/layout/LinedList"/>
    <dgm:cxn modelId="{11B4AF0E-E9B4-D347-8658-4824AB0B4BDE}" type="presParOf" srcId="{A9527D59-EB93-8545-B788-E5F76EBADA38}" destId="{AB5DB2D4-60F8-BE4B-94DF-C88DE060E895}" srcOrd="0" destOrd="0" presId="urn:microsoft.com/office/officeart/2008/layout/LinedList"/>
    <dgm:cxn modelId="{A1501C11-8B9B-EC4A-B360-3084076112F2}" type="presParOf" srcId="{A9527D59-EB93-8545-B788-E5F76EBADA38}" destId="{3181880F-D093-4943-8FE0-828803FECE5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1976A8-725C-4032-ADF6-3FE416708449}" type="doc">
      <dgm:prSet loTypeId="urn:microsoft.com/office/officeart/2018/2/layout/IconCircleList" loCatId="icon"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custT="1"/>
      <dgm:spPr/>
      <dgm:t>
        <a:bodyPr/>
        <a:lstStyle/>
        <a:p>
          <a:pPr>
            <a:lnSpc>
              <a:spcPct val="100000"/>
            </a:lnSpc>
          </a:pPr>
          <a:r>
            <a:rPr lang="en-US" sz="2200" b="0" dirty="0">
              <a:latin typeface="Adelle Sans Devanagari" panose="02000503000000020004" pitchFamily="2" charset="-78"/>
              <a:cs typeface="Adelle Sans Devanagari" panose="02000503000000020004" pitchFamily="2" charset="-78"/>
            </a:rPr>
            <a:t>- name</a:t>
          </a:r>
          <a:endParaRPr lang="en-GB" sz="2200" b="0" dirty="0">
            <a:latin typeface="Adelle Sans Devanagari" panose="02000503000000020004" pitchFamily="2" charset="-78"/>
            <a:cs typeface="Adelle Sans Devanagari" panose="02000503000000020004" pitchFamily="2" charset="-78"/>
          </a:endParaRPr>
        </a:p>
        <a:p>
          <a:pPr>
            <a:lnSpc>
              <a:spcPct val="100000"/>
            </a:lnSpc>
          </a:pPr>
          <a:r>
            <a:rPr lang="en-US" sz="2200" b="0" dirty="0">
              <a:latin typeface="Adelle Sans Devanagari" panose="02000503000000020004" pitchFamily="2" charset="-78"/>
              <a:cs typeface="Adelle Sans Devanagari" panose="02000503000000020004" pitchFamily="2" charset="-78"/>
            </a:rPr>
            <a:t>- address (if a zoning by-law amendment)</a:t>
          </a:r>
          <a:endParaRPr lang="en-GB" sz="2200" b="0" dirty="0">
            <a:latin typeface="Adelle Sans Devanagari" panose="02000503000000020004" pitchFamily="2" charset="-78"/>
            <a:cs typeface="Adelle Sans Devanagari" panose="02000503000000020004" pitchFamily="2" charset="-78"/>
          </a:endParaRPr>
        </a:p>
        <a:p>
          <a:pPr>
            <a:lnSpc>
              <a:spcPct val="100000"/>
            </a:lnSpc>
          </a:pPr>
          <a:r>
            <a:rPr lang="en-US" sz="2200" b="0" dirty="0">
              <a:latin typeface="Adelle Sans Devanagari" panose="02000503000000020004" pitchFamily="2" charset="-78"/>
              <a:cs typeface="Adelle Sans Devanagari" panose="02000503000000020004" pitchFamily="2" charset="-78"/>
            </a:rPr>
            <a:t>- position on application: opposed, in favour, or neutral (harder to confirm) </a:t>
          </a:r>
          <a:endParaRPr lang="en-GB" sz="2200" b="0" dirty="0">
            <a:latin typeface="Adelle Sans Devanagari" panose="02000503000000020004" pitchFamily="2" charset="-78"/>
            <a:cs typeface="Adelle Sans Devanagari" panose="02000503000000020004" pitchFamily="2" charset="-78"/>
          </a:endParaRPr>
        </a:p>
        <a:p>
          <a:pPr>
            <a:lnSpc>
              <a:spcPct val="100000"/>
            </a:lnSpc>
          </a:pPr>
          <a:r>
            <a:rPr lang="en-US" sz="2200" b="0" dirty="0">
              <a:latin typeface="Adelle Sans Devanagari" panose="02000503000000020004" pitchFamily="2" charset="-78"/>
              <a:cs typeface="Adelle Sans Devanagari" panose="02000503000000020004" pitchFamily="2" charset="-78"/>
            </a:rPr>
            <a:t>- whether the person made an oral and/or written representation</a:t>
          </a:r>
        </a:p>
      </dgm:t>
    </dgm:pt>
    <dgm:pt modelId="{DDC66478-BECD-42D2-8456-3EC78A3C7D5F}" type="sibTrans" cxnId="{59F68B20-E4B8-4146-83D5-7062547E17A3}">
      <dgm:prSet/>
      <dgm:spPr/>
      <dgm:t>
        <a:bodyPr/>
        <a:lstStyle/>
        <a:p>
          <a:endParaRPr lang="en-US"/>
        </a:p>
      </dgm:t>
    </dgm:pt>
    <dgm:pt modelId="{496C37A6-7EA9-4ED3-8391-CE346FE5F26F}" type="parTrans" cxnId="{59F68B20-E4B8-4146-83D5-7062547E17A3}">
      <dgm:prSet/>
      <dgm:spPr/>
      <dgm:t>
        <a:bodyPr/>
        <a:lstStyle/>
        <a:p>
          <a:endParaRPr lang="en-US"/>
        </a:p>
      </dgm:t>
    </dgm:pt>
    <dgm:pt modelId="{E83EB2DA-85B3-4B4A-965E-BC4940A934D2}" type="pres">
      <dgm:prSet presAssocID="{0E1976A8-725C-4032-ADF6-3FE416708449}" presName="root" presStyleCnt="0">
        <dgm:presLayoutVars>
          <dgm:dir/>
          <dgm:resizeHandles val="exact"/>
        </dgm:presLayoutVars>
      </dgm:prSet>
      <dgm:spPr/>
    </dgm:pt>
    <dgm:pt modelId="{B2E103DB-4811-4C20-882C-2F9CF2EBE46E}" type="pres">
      <dgm:prSet presAssocID="{0E1976A8-725C-4032-ADF6-3FE416708449}" presName="container" presStyleCnt="0">
        <dgm:presLayoutVars>
          <dgm:dir/>
          <dgm:resizeHandles val="exact"/>
        </dgm:presLayoutVars>
      </dgm:prSet>
      <dgm:spPr/>
    </dgm:pt>
    <dgm:pt modelId="{9EDD52A0-3ECD-45B6-A9DF-54B5A92ECD6A}" type="pres">
      <dgm:prSet presAssocID="{F095638D-93EE-4D60-BA64-8092D30B74B3}" presName="compNode" presStyleCnt="0"/>
      <dgm:spPr/>
    </dgm:pt>
    <dgm:pt modelId="{47137D72-B971-483E-88C9-3E1ABD3692C4}" type="pres">
      <dgm:prSet presAssocID="{F095638D-93EE-4D60-BA64-8092D30B74B3}" presName="iconBgRect" presStyleLbl="bgShp" presStyleIdx="0" presStyleCnt="1" custLinFactNeighborX="-1118" custLinFactNeighborY="-88520"/>
      <dgm:spPr/>
    </dgm:pt>
    <dgm:pt modelId="{CCD9095E-37EA-4603-920B-1A045F4FA7E8}" type="pres">
      <dgm:prSet presAssocID="{F095638D-93EE-4D60-BA64-8092D30B74B3}" presName="iconRect" presStyleLbl="node1" presStyleIdx="0" presStyleCnt="1" custLinFactY="-47688" custLinFactNeighborX="6502"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D9D6A2AA-9EFD-41AE-873F-4121B37AB88F}" type="pres">
      <dgm:prSet presAssocID="{F095638D-93EE-4D60-BA64-8092D30B74B3}" presName="spaceRect" presStyleCnt="0"/>
      <dgm:spPr/>
    </dgm:pt>
    <dgm:pt modelId="{48CAD924-068B-4F70-A8C4-EDE8C4F2B842}" type="pres">
      <dgm:prSet presAssocID="{F095638D-93EE-4D60-BA64-8092D30B74B3}" presName="textRect" presStyleLbl="revTx" presStyleIdx="0" presStyleCnt="1">
        <dgm:presLayoutVars>
          <dgm:chMax val="1"/>
          <dgm:chPref val="1"/>
        </dgm:presLayoutVars>
      </dgm:prSet>
      <dgm:spPr/>
    </dgm:pt>
  </dgm:ptLst>
  <dgm:cxnLst>
    <dgm:cxn modelId="{59F68B20-E4B8-4146-83D5-7062547E17A3}" srcId="{0E1976A8-725C-4032-ADF6-3FE416708449}" destId="{F095638D-93EE-4D60-BA64-8092D30B74B3}" srcOrd="0" destOrd="0" parTransId="{496C37A6-7EA9-4ED3-8391-CE346FE5F26F}" sibTransId="{DDC66478-BECD-42D2-8456-3EC78A3C7D5F}"/>
    <dgm:cxn modelId="{3698BE85-DD86-DC4B-AE83-CC9B86584C0E}" type="presOf" srcId="{0E1976A8-725C-4032-ADF6-3FE416708449}" destId="{E83EB2DA-85B3-4B4A-965E-BC4940A934D2}" srcOrd="0" destOrd="0" presId="urn:microsoft.com/office/officeart/2018/2/layout/IconCircleList"/>
    <dgm:cxn modelId="{8D5F85ED-8EB2-E146-B3B4-B8CC4E3B2ABB}" type="presOf" srcId="{F095638D-93EE-4D60-BA64-8092D30B74B3}" destId="{48CAD924-068B-4F70-A8C4-EDE8C4F2B842}" srcOrd="0" destOrd="0" presId="urn:microsoft.com/office/officeart/2018/2/layout/IconCircleList"/>
    <dgm:cxn modelId="{8411DCCA-1280-314B-A984-2551E0250814}" type="presParOf" srcId="{E83EB2DA-85B3-4B4A-965E-BC4940A934D2}" destId="{B2E103DB-4811-4C20-882C-2F9CF2EBE46E}" srcOrd="0" destOrd="0" presId="urn:microsoft.com/office/officeart/2018/2/layout/IconCircleList"/>
    <dgm:cxn modelId="{0908E20D-A36E-4D46-A85B-277F202034D0}" type="presParOf" srcId="{B2E103DB-4811-4C20-882C-2F9CF2EBE46E}" destId="{9EDD52A0-3ECD-45B6-A9DF-54B5A92ECD6A}" srcOrd="0" destOrd="0" presId="urn:microsoft.com/office/officeart/2018/2/layout/IconCircleList"/>
    <dgm:cxn modelId="{CACCFA81-C310-3949-B421-43F9E74B0E18}" type="presParOf" srcId="{9EDD52A0-3ECD-45B6-A9DF-54B5A92ECD6A}" destId="{47137D72-B971-483E-88C9-3E1ABD3692C4}" srcOrd="0" destOrd="0" presId="urn:microsoft.com/office/officeart/2018/2/layout/IconCircleList"/>
    <dgm:cxn modelId="{E787ED0C-CF1B-C54E-A2A5-1D89AE2CBD0A}" type="presParOf" srcId="{9EDD52A0-3ECD-45B6-A9DF-54B5A92ECD6A}" destId="{CCD9095E-37EA-4603-920B-1A045F4FA7E8}" srcOrd="1" destOrd="0" presId="urn:microsoft.com/office/officeart/2018/2/layout/IconCircleList"/>
    <dgm:cxn modelId="{092FFE2E-D6AE-B040-A94A-517ED30E0932}" type="presParOf" srcId="{9EDD52A0-3ECD-45B6-A9DF-54B5A92ECD6A}" destId="{D9D6A2AA-9EFD-41AE-873F-4121B37AB88F}" srcOrd="2" destOrd="0" presId="urn:microsoft.com/office/officeart/2018/2/layout/IconCircleList"/>
    <dgm:cxn modelId="{3ADFDA23-C9D4-6942-99DC-23A8B756449B}" type="presParOf" srcId="{9EDD52A0-3ECD-45B6-A9DF-54B5A92ECD6A}" destId="{48CAD924-068B-4F70-A8C4-EDE8C4F2B84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E1976A8-725C-4032-ADF6-3FE416708449}" type="doc">
      <dgm:prSet loTypeId="urn:microsoft.com/office/officeart/2018/2/layout/IconCircleList" loCatId="icon"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custT="1"/>
      <dgm:spPr/>
      <dgm:t>
        <a:bodyPr/>
        <a:lstStyle/>
        <a:p>
          <a:pPr>
            <a:lnSpc>
              <a:spcPct val="100000"/>
            </a:lnSpc>
          </a:pPr>
          <a:r>
            <a:rPr lang="en-US" sz="2200" b="1" dirty="0">
              <a:latin typeface="+mn-lt"/>
              <a:cs typeface="Adelle Sans Devanagari" panose="02000503000000020004" pitchFamily="2" charset="-78"/>
            </a:rPr>
            <a:t>Generally, the less said the better as to positions taken if any doubt.</a:t>
          </a:r>
        </a:p>
        <a:p>
          <a:pPr>
            <a:lnSpc>
              <a:spcPct val="100000"/>
            </a:lnSpc>
          </a:pPr>
          <a:endParaRPr lang="en-US" sz="2200" b="1" dirty="0">
            <a:latin typeface="+mn-lt"/>
            <a:cs typeface="Adelle Sans Devanagari" panose="02000503000000020004" pitchFamily="2" charset="-78"/>
          </a:endParaRPr>
        </a:p>
        <a:p>
          <a:pPr>
            <a:lnSpc>
              <a:spcPct val="100000"/>
            </a:lnSpc>
          </a:pPr>
          <a:r>
            <a:rPr lang="en-US" sz="2200" b="1" dirty="0">
              <a:latin typeface="+mn-lt"/>
              <a:cs typeface="Adelle Sans Devanagari" panose="02000503000000020004" pitchFamily="2" charset="-78"/>
            </a:rPr>
            <a:t>Describing a position in more detail than saying ‘in favour’, ‘opposed’ or ‘neutral’ can be tricky. Need to be accurate and not get it wrong.  </a:t>
          </a:r>
        </a:p>
        <a:p>
          <a:pPr>
            <a:lnSpc>
              <a:spcPct val="100000"/>
            </a:lnSpc>
          </a:pPr>
          <a:endParaRPr lang="en-US" sz="2200" b="1" dirty="0">
            <a:latin typeface="+mn-lt"/>
            <a:cs typeface="Adelle Sans Devanagari" panose="02000503000000020004" pitchFamily="2" charset="-78"/>
          </a:endParaRPr>
        </a:p>
        <a:p>
          <a:pPr>
            <a:lnSpc>
              <a:spcPct val="100000"/>
            </a:lnSpc>
          </a:pPr>
          <a:r>
            <a:rPr lang="en-US" sz="2200" b="1" dirty="0">
              <a:latin typeface="+mn-lt"/>
              <a:cs typeface="Adelle Sans Devanagari" panose="02000503000000020004" pitchFamily="2" charset="-78"/>
            </a:rPr>
            <a:t>This is easier to describe if the person provided a written representation.  </a:t>
          </a:r>
        </a:p>
      </dgm:t>
    </dgm:pt>
    <dgm:pt modelId="{DDC66478-BECD-42D2-8456-3EC78A3C7D5F}" type="sibTrans" cxnId="{59F68B20-E4B8-4146-83D5-7062547E17A3}">
      <dgm:prSet/>
      <dgm:spPr/>
      <dgm:t>
        <a:bodyPr/>
        <a:lstStyle/>
        <a:p>
          <a:endParaRPr lang="en-US"/>
        </a:p>
      </dgm:t>
    </dgm:pt>
    <dgm:pt modelId="{496C37A6-7EA9-4ED3-8391-CE346FE5F26F}" type="parTrans" cxnId="{59F68B20-E4B8-4146-83D5-7062547E17A3}">
      <dgm:prSet/>
      <dgm:spPr/>
      <dgm:t>
        <a:bodyPr/>
        <a:lstStyle/>
        <a:p>
          <a:endParaRPr lang="en-US"/>
        </a:p>
      </dgm:t>
    </dgm:pt>
    <dgm:pt modelId="{E83EB2DA-85B3-4B4A-965E-BC4940A934D2}" type="pres">
      <dgm:prSet presAssocID="{0E1976A8-725C-4032-ADF6-3FE416708449}" presName="root" presStyleCnt="0">
        <dgm:presLayoutVars>
          <dgm:dir/>
          <dgm:resizeHandles val="exact"/>
        </dgm:presLayoutVars>
      </dgm:prSet>
      <dgm:spPr/>
    </dgm:pt>
    <dgm:pt modelId="{B2E103DB-4811-4C20-882C-2F9CF2EBE46E}" type="pres">
      <dgm:prSet presAssocID="{0E1976A8-725C-4032-ADF6-3FE416708449}" presName="container" presStyleCnt="0">
        <dgm:presLayoutVars>
          <dgm:dir/>
          <dgm:resizeHandles val="exact"/>
        </dgm:presLayoutVars>
      </dgm:prSet>
      <dgm:spPr/>
    </dgm:pt>
    <dgm:pt modelId="{9EDD52A0-3ECD-45B6-A9DF-54B5A92ECD6A}" type="pres">
      <dgm:prSet presAssocID="{F095638D-93EE-4D60-BA64-8092D30B74B3}" presName="compNode" presStyleCnt="0"/>
      <dgm:spPr/>
    </dgm:pt>
    <dgm:pt modelId="{47137D72-B971-483E-88C9-3E1ABD3692C4}" type="pres">
      <dgm:prSet presAssocID="{F095638D-93EE-4D60-BA64-8092D30B74B3}" presName="iconBgRect" presStyleLbl="bgShp" presStyleIdx="0" presStyleCnt="1" custLinFactNeighborX="-1118" custLinFactNeighborY="-88520"/>
      <dgm:spPr/>
    </dgm:pt>
    <dgm:pt modelId="{CCD9095E-37EA-4603-920B-1A045F4FA7E8}" type="pres">
      <dgm:prSet presAssocID="{F095638D-93EE-4D60-BA64-8092D30B74B3}" presName="iconRect" presStyleLbl="node1" presStyleIdx="0" presStyleCnt="1" custLinFactY="-47688" custLinFactNeighborX="6502"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D9D6A2AA-9EFD-41AE-873F-4121B37AB88F}" type="pres">
      <dgm:prSet presAssocID="{F095638D-93EE-4D60-BA64-8092D30B74B3}" presName="spaceRect" presStyleCnt="0"/>
      <dgm:spPr/>
    </dgm:pt>
    <dgm:pt modelId="{48CAD924-068B-4F70-A8C4-EDE8C4F2B842}" type="pres">
      <dgm:prSet presAssocID="{F095638D-93EE-4D60-BA64-8092D30B74B3}" presName="textRect" presStyleLbl="revTx" presStyleIdx="0" presStyleCnt="1">
        <dgm:presLayoutVars>
          <dgm:chMax val="1"/>
          <dgm:chPref val="1"/>
        </dgm:presLayoutVars>
      </dgm:prSet>
      <dgm:spPr/>
    </dgm:pt>
  </dgm:ptLst>
  <dgm:cxnLst>
    <dgm:cxn modelId="{59F68B20-E4B8-4146-83D5-7062547E17A3}" srcId="{0E1976A8-725C-4032-ADF6-3FE416708449}" destId="{F095638D-93EE-4D60-BA64-8092D30B74B3}" srcOrd="0" destOrd="0" parTransId="{496C37A6-7EA9-4ED3-8391-CE346FE5F26F}" sibTransId="{DDC66478-BECD-42D2-8456-3EC78A3C7D5F}"/>
    <dgm:cxn modelId="{3698BE85-DD86-DC4B-AE83-CC9B86584C0E}" type="presOf" srcId="{0E1976A8-725C-4032-ADF6-3FE416708449}" destId="{E83EB2DA-85B3-4B4A-965E-BC4940A934D2}" srcOrd="0" destOrd="0" presId="urn:microsoft.com/office/officeart/2018/2/layout/IconCircleList"/>
    <dgm:cxn modelId="{8D5F85ED-8EB2-E146-B3B4-B8CC4E3B2ABB}" type="presOf" srcId="{F095638D-93EE-4D60-BA64-8092D30B74B3}" destId="{48CAD924-068B-4F70-A8C4-EDE8C4F2B842}" srcOrd="0" destOrd="0" presId="urn:microsoft.com/office/officeart/2018/2/layout/IconCircleList"/>
    <dgm:cxn modelId="{8411DCCA-1280-314B-A984-2551E0250814}" type="presParOf" srcId="{E83EB2DA-85B3-4B4A-965E-BC4940A934D2}" destId="{B2E103DB-4811-4C20-882C-2F9CF2EBE46E}" srcOrd="0" destOrd="0" presId="urn:microsoft.com/office/officeart/2018/2/layout/IconCircleList"/>
    <dgm:cxn modelId="{0908E20D-A36E-4D46-A85B-277F202034D0}" type="presParOf" srcId="{B2E103DB-4811-4C20-882C-2F9CF2EBE46E}" destId="{9EDD52A0-3ECD-45B6-A9DF-54B5A92ECD6A}" srcOrd="0" destOrd="0" presId="urn:microsoft.com/office/officeart/2018/2/layout/IconCircleList"/>
    <dgm:cxn modelId="{CACCFA81-C310-3949-B421-43F9E74B0E18}" type="presParOf" srcId="{9EDD52A0-3ECD-45B6-A9DF-54B5A92ECD6A}" destId="{47137D72-B971-483E-88C9-3E1ABD3692C4}" srcOrd="0" destOrd="0" presId="urn:microsoft.com/office/officeart/2018/2/layout/IconCircleList"/>
    <dgm:cxn modelId="{E787ED0C-CF1B-C54E-A2A5-1D89AE2CBD0A}" type="presParOf" srcId="{9EDD52A0-3ECD-45B6-A9DF-54B5A92ECD6A}" destId="{CCD9095E-37EA-4603-920B-1A045F4FA7E8}" srcOrd="1" destOrd="0" presId="urn:microsoft.com/office/officeart/2018/2/layout/IconCircleList"/>
    <dgm:cxn modelId="{092FFE2E-D6AE-B040-A94A-517ED30E0932}" type="presParOf" srcId="{9EDD52A0-3ECD-45B6-A9DF-54B5A92ECD6A}" destId="{D9D6A2AA-9EFD-41AE-873F-4121B37AB88F}" srcOrd="2" destOrd="0" presId="urn:microsoft.com/office/officeart/2018/2/layout/IconCircleList"/>
    <dgm:cxn modelId="{3ADFDA23-C9D4-6942-99DC-23A8B756449B}" type="presParOf" srcId="{9EDD52A0-3ECD-45B6-A9DF-54B5A92ECD6A}" destId="{48CAD924-068B-4F70-A8C4-EDE8C4F2B84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1976A8-725C-4032-ADF6-3FE416708449}" type="doc">
      <dgm:prSet loTypeId="urn:microsoft.com/office/officeart/2018/2/layout/IconCircleList" loCatId="icon"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custT="1"/>
      <dgm:spPr/>
      <dgm:t>
        <a:bodyPr/>
        <a:lstStyle/>
        <a:p>
          <a:pPr>
            <a:lnSpc>
              <a:spcPct val="100000"/>
            </a:lnSpc>
          </a:pPr>
          <a:r>
            <a:rPr lang="en-US" sz="2200" b="1" dirty="0"/>
            <a:t>In the past, when meetings were not recorded or available for review after the fact, minutes were critical to provide a record of the proceedings before council.  </a:t>
          </a:r>
        </a:p>
        <a:p>
          <a:pPr>
            <a:lnSpc>
              <a:spcPct val="100000"/>
            </a:lnSpc>
          </a:pPr>
          <a:r>
            <a:rPr lang="en-US" sz="2200" b="1" dirty="0"/>
            <a:t>More council meetings and public hearings are now recorded and available to view after the hearing. Minutes, while still a requirement, are now less important.  </a:t>
          </a:r>
        </a:p>
      </dgm:t>
    </dgm:pt>
    <dgm:pt modelId="{DDC66478-BECD-42D2-8456-3EC78A3C7D5F}" type="sibTrans" cxnId="{59F68B20-E4B8-4146-83D5-7062547E17A3}">
      <dgm:prSet/>
      <dgm:spPr/>
      <dgm:t>
        <a:bodyPr/>
        <a:lstStyle/>
        <a:p>
          <a:endParaRPr lang="en-US"/>
        </a:p>
      </dgm:t>
    </dgm:pt>
    <dgm:pt modelId="{496C37A6-7EA9-4ED3-8391-CE346FE5F26F}" type="parTrans" cxnId="{59F68B20-E4B8-4146-83D5-7062547E17A3}">
      <dgm:prSet/>
      <dgm:spPr/>
      <dgm:t>
        <a:bodyPr/>
        <a:lstStyle/>
        <a:p>
          <a:endParaRPr lang="en-US"/>
        </a:p>
      </dgm:t>
    </dgm:pt>
    <dgm:pt modelId="{E83EB2DA-85B3-4B4A-965E-BC4940A934D2}" type="pres">
      <dgm:prSet presAssocID="{0E1976A8-725C-4032-ADF6-3FE416708449}" presName="root" presStyleCnt="0">
        <dgm:presLayoutVars>
          <dgm:dir/>
          <dgm:resizeHandles val="exact"/>
        </dgm:presLayoutVars>
      </dgm:prSet>
      <dgm:spPr/>
    </dgm:pt>
    <dgm:pt modelId="{B2E103DB-4811-4C20-882C-2F9CF2EBE46E}" type="pres">
      <dgm:prSet presAssocID="{0E1976A8-725C-4032-ADF6-3FE416708449}" presName="container" presStyleCnt="0">
        <dgm:presLayoutVars>
          <dgm:dir/>
          <dgm:resizeHandles val="exact"/>
        </dgm:presLayoutVars>
      </dgm:prSet>
      <dgm:spPr/>
    </dgm:pt>
    <dgm:pt modelId="{9EDD52A0-3ECD-45B6-A9DF-54B5A92ECD6A}" type="pres">
      <dgm:prSet presAssocID="{F095638D-93EE-4D60-BA64-8092D30B74B3}" presName="compNode" presStyleCnt="0"/>
      <dgm:spPr/>
    </dgm:pt>
    <dgm:pt modelId="{47137D72-B971-483E-88C9-3E1ABD3692C4}" type="pres">
      <dgm:prSet presAssocID="{F095638D-93EE-4D60-BA64-8092D30B74B3}" presName="iconBgRect" presStyleLbl="bgShp" presStyleIdx="0" presStyleCnt="1" custLinFactNeighborX="-1118" custLinFactNeighborY="-88520"/>
      <dgm:spPr/>
    </dgm:pt>
    <dgm:pt modelId="{CCD9095E-37EA-4603-920B-1A045F4FA7E8}" type="pres">
      <dgm:prSet presAssocID="{F095638D-93EE-4D60-BA64-8092D30B74B3}" presName="iconRect" presStyleLbl="node1" presStyleIdx="0" presStyleCnt="1" custLinFactY="-47688" custLinFactNeighborX="6502"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D9D6A2AA-9EFD-41AE-873F-4121B37AB88F}" type="pres">
      <dgm:prSet presAssocID="{F095638D-93EE-4D60-BA64-8092D30B74B3}" presName="spaceRect" presStyleCnt="0"/>
      <dgm:spPr/>
    </dgm:pt>
    <dgm:pt modelId="{48CAD924-068B-4F70-A8C4-EDE8C4F2B842}" type="pres">
      <dgm:prSet presAssocID="{F095638D-93EE-4D60-BA64-8092D30B74B3}" presName="textRect" presStyleLbl="revTx" presStyleIdx="0" presStyleCnt="1">
        <dgm:presLayoutVars>
          <dgm:chMax val="1"/>
          <dgm:chPref val="1"/>
        </dgm:presLayoutVars>
      </dgm:prSet>
      <dgm:spPr/>
    </dgm:pt>
  </dgm:ptLst>
  <dgm:cxnLst>
    <dgm:cxn modelId="{59F68B20-E4B8-4146-83D5-7062547E17A3}" srcId="{0E1976A8-725C-4032-ADF6-3FE416708449}" destId="{F095638D-93EE-4D60-BA64-8092D30B74B3}" srcOrd="0" destOrd="0" parTransId="{496C37A6-7EA9-4ED3-8391-CE346FE5F26F}" sibTransId="{DDC66478-BECD-42D2-8456-3EC78A3C7D5F}"/>
    <dgm:cxn modelId="{3698BE85-DD86-DC4B-AE83-CC9B86584C0E}" type="presOf" srcId="{0E1976A8-725C-4032-ADF6-3FE416708449}" destId="{E83EB2DA-85B3-4B4A-965E-BC4940A934D2}" srcOrd="0" destOrd="0" presId="urn:microsoft.com/office/officeart/2018/2/layout/IconCircleList"/>
    <dgm:cxn modelId="{8D5F85ED-8EB2-E146-B3B4-B8CC4E3B2ABB}" type="presOf" srcId="{F095638D-93EE-4D60-BA64-8092D30B74B3}" destId="{48CAD924-068B-4F70-A8C4-EDE8C4F2B842}" srcOrd="0" destOrd="0" presId="urn:microsoft.com/office/officeart/2018/2/layout/IconCircleList"/>
    <dgm:cxn modelId="{8411DCCA-1280-314B-A984-2551E0250814}" type="presParOf" srcId="{E83EB2DA-85B3-4B4A-965E-BC4940A934D2}" destId="{B2E103DB-4811-4C20-882C-2F9CF2EBE46E}" srcOrd="0" destOrd="0" presId="urn:microsoft.com/office/officeart/2018/2/layout/IconCircleList"/>
    <dgm:cxn modelId="{0908E20D-A36E-4D46-A85B-277F202034D0}" type="presParOf" srcId="{B2E103DB-4811-4C20-882C-2F9CF2EBE46E}" destId="{9EDD52A0-3ECD-45B6-A9DF-54B5A92ECD6A}" srcOrd="0" destOrd="0" presId="urn:microsoft.com/office/officeart/2018/2/layout/IconCircleList"/>
    <dgm:cxn modelId="{CACCFA81-C310-3949-B421-43F9E74B0E18}" type="presParOf" srcId="{9EDD52A0-3ECD-45B6-A9DF-54B5A92ECD6A}" destId="{47137D72-B971-483E-88C9-3E1ABD3692C4}" srcOrd="0" destOrd="0" presId="urn:microsoft.com/office/officeart/2018/2/layout/IconCircleList"/>
    <dgm:cxn modelId="{E787ED0C-CF1B-C54E-A2A5-1D89AE2CBD0A}" type="presParOf" srcId="{9EDD52A0-3ECD-45B6-A9DF-54B5A92ECD6A}" destId="{CCD9095E-37EA-4603-920B-1A045F4FA7E8}" srcOrd="1" destOrd="0" presId="urn:microsoft.com/office/officeart/2018/2/layout/IconCircleList"/>
    <dgm:cxn modelId="{092FFE2E-D6AE-B040-A94A-517ED30E0932}" type="presParOf" srcId="{9EDD52A0-3ECD-45B6-A9DF-54B5A92ECD6A}" destId="{D9D6A2AA-9EFD-41AE-873F-4121B37AB88F}" srcOrd="2" destOrd="0" presId="urn:microsoft.com/office/officeart/2018/2/layout/IconCircleList"/>
    <dgm:cxn modelId="{3ADFDA23-C9D4-6942-99DC-23A8B756449B}" type="presParOf" srcId="{9EDD52A0-3ECD-45B6-A9DF-54B5A92ECD6A}" destId="{48CAD924-068B-4F70-A8C4-EDE8C4F2B84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1976A8-725C-4032-ADF6-3FE416708449}" type="doc">
      <dgm:prSet loTypeId="urn:microsoft.com/office/officeart/2018/2/layout/IconCircleList" loCatId="icon" qsTypeId="urn:microsoft.com/office/officeart/2005/8/quickstyle/simple1" qsCatId="simple" csTypeId="urn:microsoft.com/office/officeart/2005/8/colors/colorful2" csCatId="colorful" phldr="1"/>
      <dgm:spPr/>
      <dgm:t>
        <a:bodyPr/>
        <a:lstStyle/>
        <a:p>
          <a:endParaRPr lang="en-US"/>
        </a:p>
      </dgm:t>
    </dgm:pt>
    <dgm:pt modelId="{F095638D-93EE-4D60-BA64-8092D30B74B3}">
      <dgm:prSet custT="1"/>
      <dgm:spPr/>
      <dgm:t>
        <a:bodyPr/>
        <a:lstStyle/>
        <a:p>
          <a:pPr>
            <a:lnSpc>
              <a:spcPct val="100000"/>
            </a:lnSpc>
          </a:pPr>
          <a:r>
            <a:rPr lang="en-US" sz="2200" b="1" dirty="0"/>
            <a:t>Keeping the minutes to a minimum to meet the Acts’ requirements should be sufficient if the hearing is recorded.  </a:t>
          </a:r>
        </a:p>
        <a:p>
          <a:pPr>
            <a:lnSpc>
              <a:spcPct val="100000"/>
            </a:lnSpc>
          </a:pPr>
          <a:r>
            <a:rPr lang="en-US" sz="2200" b="1" dirty="0"/>
            <a:t>No prejudice if someone wants to know what happened. They can review the video. </a:t>
          </a:r>
        </a:p>
        <a:p>
          <a:pPr>
            <a:lnSpc>
              <a:spcPct val="100000"/>
            </a:lnSpc>
          </a:pPr>
          <a:r>
            <a:rPr lang="en-US" sz="2200" b="1" dirty="0"/>
            <a:t>The minutes are a more important source of a record if the hearing is not recorded. </a:t>
          </a:r>
          <a:endParaRPr lang="en-GB" sz="2200" b="1" dirty="0"/>
        </a:p>
        <a:p>
          <a:pPr>
            <a:lnSpc>
              <a:spcPct val="100000"/>
            </a:lnSpc>
          </a:pPr>
          <a:r>
            <a:rPr lang="en-US" sz="2200" b="1" dirty="0"/>
            <a:t>However, some detail to rely on helps when council gives reasons or must justify its decision to the Municipal Board or Court. </a:t>
          </a:r>
        </a:p>
      </dgm:t>
    </dgm:pt>
    <dgm:pt modelId="{DDC66478-BECD-42D2-8456-3EC78A3C7D5F}" type="sibTrans" cxnId="{59F68B20-E4B8-4146-83D5-7062547E17A3}">
      <dgm:prSet/>
      <dgm:spPr/>
      <dgm:t>
        <a:bodyPr/>
        <a:lstStyle/>
        <a:p>
          <a:endParaRPr lang="en-US"/>
        </a:p>
      </dgm:t>
    </dgm:pt>
    <dgm:pt modelId="{496C37A6-7EA9-4ED3-8391-CE346FE5F26F}" type="parTrans" cxnId="{59F68B20-E4B8-4146-83D5-7062547E17A3}">
      <dgm:prSet/>
      <dgm:spPr/>
      <dgm:t>
        <a:bodyPr/>
        <a:lstStyle/>
        <a:p>
          <a:endParaRPr lang="en-US"/>
        </a:p>
      </dgm:t>
    </dgm:pt>
    <dgm:pt modelId="{E83EB2DA-85B3-4B4A-965E-BC4940A934D2}" type="pres">
      <dgm:prSet presAssocID="{0E1976A8-725C-4032-ADF6-3FE416708449}" presName="root" presStyleCnt="0">
        <dgm:presLayoutVars>
          <dgm:dir/>
          <dgm:resizeHandles val="exact"/>
        </dgm:presLayoutVars>
      </dgm:prSet>
      <dgm:spPr/>
    </dgm:pt>
    <dgm:pt modelId="{B2E103DB-4811-4C20-882C-2F9CF2EBE46E}" type="pres">
      <dgm:prSet presAssocID="{0E1976A8-725C-4032-ADF6-3FE416708449}" presName="container" presStyleCnt="0">
        <dgm:presLayoutVars>
          <dgm:dir/>
          <dgm:resizeHandles val="exact"/>
        </dgm:presLayoutVars>
      </dgm:prSet>
      <dgm:spPr/>
    </dgm:pt>
    <dgm:pt modelId="{9EDD52A0-3ECD-45B6-A9DF-54B5A92ECD6A}" type="pres">
      <dgm:prSet presAssocID="{F095638D-93EE-4D60-BA64-8092D30B74B3}" presName="compNode" presStyleCnt="0"/>
      <dgm:spPr/>
    </dgm:pt>
    <dgm:pt modelId="{47137D72-B971-483E-88C9-3E1ABD3692C4}" type="pres">
      <dgm:prSet presAssocID="{F095638D-93EE-4D60-BA64-8092D30B74B3}" presName="iconBgRect" presStyleLbl="bgShp" presStyleIdx="0" presStyleCnt="1" custLinFactNeighborX="-1118" custLinFactNeighborY="-88520"/>
      <dgm:spPr/>
    </dgm:pt>
    <dgm:pt modelId="{CCD9095E-37EA-4603-920B-1A045F4FA7E8}" type="pres">
      <dgm:prSet presAssocID="{F095638D-93EE-4D60-BA64-8092D30B74B3}" presName="iconRect" presStyleLbl="node1" presStyleIdx="0" presStyleCnt="1" custLinFactY="-47688" custLinFactNeighborX="6502" custLinFactNeighborY="-10000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ncil"/>
        </a:ext>
      </dgm:extLst>
    </dgm:pt>
    <dgm:pt modelId="{D9D6A2AA-9EFD-41AE-873F-4121B37AB88F}" type="pres">
      <dgm:prSet presAssocID="{F095638D-93EE-4D60-BA64-8092D30B74B3}" presName="spaceRect" presStyleCnt="0"/>
      <dgm:spPr/>
    </dgm:pt>
    <dgm:pt modelId="{48CAD924-068B-4F70-A8C4-EDE8C4F2B842}" type="pres">
      <dgm:prSet presAssocID="{F095638D-93EE-4D60-BA64-8092D30B74B3}" presName="textRect" presStyleLbl="revTx" presStyleIdx="0" presStyleCnt="1" custLinFactNeighborX="1311" custLinFactNeighborY="2547">
        <dgm:presLayoutVars>
          <dgm:chMax val="1"/>
          <dgm:chPref val="1"/>
        </dgm:presLayoutVars>
      </dgm:prSet>
      <dgm:spPr/>
    </dgm:pt>
  </dgm:ptLst>
  <dgm:cxnLst>
    <dgm:cxn modelId="{59F68B20-E4B8-4146-83D5-7062547E17A3}" srcId="{0E1976A8-725C-4032-ADF6-3FE416708449}" destId="{F095638D-93EE-4D60-BA64-8092D30B74B3}" srcOrd="0" destOrd="0" parTransId="{496C37A6-7EA9-4ED3-8391-CE346FE5F26F}" sibTransId="{DDC66478-BECD-42D2-8456-3EC78A3C7D5F}"/>
    <dgm:cxn modelId="{9C2C4B88-57BB-C34C-B128-E268C38BE9B2}" type="presOf" srcId="{F095638D-93EE-4D60-BA64-8092D30B74B3}" destId="{48CAD924-068B-4F70-A8C4-EDE8C4F2B842}" srcOrd="0" destOrd="0" presId="urn:microsoft.com/office/officeart/2018/2/layout/IconCircleList"/>
    <dgm:cxn modelId="{D83AECCA-11C1-3B41-8CA7-CC2649FB2B2C}" type="presOf" srcId="{0E1976A8-725C-4032-ADF6-3FE416708449}" destId="{E83EB2DA-85B3-4B4A-965E-BC4940A934D2}" srcOrd="0" destOrd="0" presId="urn:microsoft.com/office/officeart/2018/2/layout/IconCircleList"/>
    <dgm:cxn modelId="{0A768AFF-C6C6-1743-B3F3-317551D4BD05}" type="presParOf" srcId="{E83EB2DA-85B3-4B4A-965E-BC4940A934D2}" destId="{B2E103DB-4811-4C20-882C-2F9CF2EBE46E}" srcOrd="0" destOrd="0" presId="urn:microsoft.com/office/officeart/2018/2/layout/IconCircleList"/>
    <dgm:cxn modelId="{66AE86D3-EED1-914A-8FAC-D2FBCE55E0A7}" type="presParOf" srcId="{B2E103DB-4811-4C20-882C-2F9CF2EBE46E}" destId="{9EDD52A0-3ECD-45B6-A9DF-54B5A92ECD6A}" srcOrd="0" destOrd="0" presId="urn:microsoft.com/office/officeart/2018/2/layout/IconCircleList"/>
    <dgm:cxn modelId="{691BE5D6-159E-0C4E-AD98-E5494893555E}" type="presParOf" srcId="{9EDD52A0-3ECD-45B6-A9DF-54B5A92ECD6A}" destId="{47137D72-B971-483E-88C9-3E1ABD3692C4}" srcOrd="0" destOrd="0" presId="urn:microsoft.com/office/officeart/2018/2/layout/IconCircleList"/>
    <dgm:cxn modelId="{4C2BBF0A-FC38-FC4B-9BAC-0B498E166E58}" type="presParOf" srcId="{9EDD52A0-3ECD-45B6-A9DF-54B5A92ECD6A}" destId="{CCD9095E-37EA-4603-920B-1A045F4FA7E8}" srcOrd="1" destOrd="0" presId="urn:microsoft.com/office/officeart/2018/2/layout/IconCircleList"/>
    <dgm:cxn modelId="{39B14919-4685-DA44-9847-EF3DA981F6DD}" type="presParOf" srcId="{9EDD52A0-3ECD-45B6-A9DF-54B5A92ECD6A}" destId="{D9D6A2AA-9EFD-41AE-873F-4121B37AB88F}" srcOrd="2" destOrd="0" presId="urn:microsoft.com/office/officeart/2018/2/layout/IconCircleList"/>
    <dgm:cxn modelId="{AC9B242F-6603-2F4D-8A48-45F11F2E655D}" type="presParOf" srcId="{9EDD52A0-3ECD-45B6-A9DF-54B5A92ECD6A}" destId="{48CAD924-068B-4F70-A8C4-EDE8C4F2B84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2CB4CC-2E18-C447-9D0F-A201E3082B17}">
      <dsp:nvSpPr>
        <dsp:cNvPr id="0" name=""/>
        <dsp:cNvSpPr/>
      </dsp:nvSpPr>
      <dsp:spPr>
        <a:xfrm>
          <a:off x="0" y="2701"/>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E8F3CB-14FE-8A41-BCE9-B3B614406BF3}">
      <dsp:nvSpPr>
        <dsp:cNvPr id="0" name=""/>
        <dsp:cNvSpPr/>
      </dsp:nvSpPr>
      <dsp:spPr>
        <a:xfrm>
          <a:off x="0" y="2701"/>
          <a:ext cx="7216416" cy="2186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b="1" kern="1200" dirty="0"/>
        </a:p>
        <a:p>
          <a:pPr marL="0" lvl="0" indent="0" algn="l" defTabSz="933450">
            <a:lnSpc>
              <a:spcPct val="90000"/>
            </a:lnSpc>
            <a:spcBef>
              <a:spcPct val="0"/>
            </a:spcBef>
            <a:spcAft>
              <a:spcPct val="35000"/>
            </a:spcAft>
            <a:buNone/>
          </a:pPr>
          <a:r>
            <a:rPr lang="en-US" sz="2200" b="1" kern="1200" dirty="0"/>
            <a:t>The municipality is responsible for the plan and by-law, supporting background information, studies and presenting the proposal and information to the public before and at the public hearing.</a:t>
          </a:r>
        </a:p>
      </dsp:txBody>
      <dsp:txXfrm>
        <a:off x="0" y="2701"/>
        <a:ext cx="7216416" cy="2186815"/>
      </dsp:txXfrm>
    </dsp:sp>
    <dsp:sp modelId="{AFD3A265-3DE8-384D-B2AD-28ACBF154EDA}">
      <dsp:nvSpPr>
        <dsp:cNvPr id="0" name=""/>
        <dsp:cNvSpPr/>
      </dsp:nvSpPr>
      <dsp:spPr>
        <a:xfrm>
          <a:off x="0" y="2189516"/>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56E22A-117E-6541-97CA-CE32F7C49351}">
      <dsp:nvSpPr>
        <dsp:cNvPr id="0" name=""/>
        <dsp:cNvSpPr/>
      </dsp:nvSpPr>
      <dsp:spPr>
        <a:xfrm>
          <a:off x="0" y="2189516"/>
          <a:ext cx="7209368" cy="2919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b="1" kern="1200" dirty="0"/>
        </a:p>
        <a:p>
          <a:pPr marL="0" lvl="0" indent="0" algn="l" defTabSz="933450">
            <a:lnSpc>
              <a:spcPct val="90000"/>
            </a:lnSpc>
            <a:spcBef>
              <a:spcPct val="0"/>
            </a:spcBef>
            <a:spcAft>
              <a:spcPct val="35000"/>
            </a:spcAft>
            <a:buNone/>
          </a:pPr>
          <a:r>
            <a:rPr lang="en-US" sz="2200" b="1" kern="1200" dirty="0"/>
            <a:t>Council members and administration can be involved throughout the process, including the public hearing. </a:t>
          </a:r>
        </a:p>
        <a:p>
          <a:pPr marL="0" lvl="0" indent="0" algn="l" defTabSz="933450">
            <a:lnSpc>
              <a:spcPct val="90000"/>
            </a:lnSpc>
            <a:spcBef>
              <a:spcPct val="0"/>
            </a:spcBef>
            <a:spcAft>
              <a:spcPct val="35000"/>
            </a:spcAft>
            <a:buNone/>
          </a:pPr>
          <a:r>
            <a:rPr lang="en-US" sz="2200" b="1" kern="1200" dirty="0"/>
            <a:t>They are not expected to be independent from the proposal, but council members must listen to public representations and have an open mind in considering all information received as part of its decision-making process.</a:t>
          </a:r>
        </a:p>
      </dsp:txBody>
      <dsp:txXfrm>
        <a:off x="0" y="2189516"/>
        <a:ext cx="7209368" cy="29190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4BE070-544D-324B-B9B3-98CA2A019DBE}">
      <dsp:nvSpPr>
        <dsp:cNvPr id="0" name=""/>
        <dsp:cNvSpPr/>
      </dsp:nvSpPr>
      <dsp:spPr>
        <a:xfrm>
          <a:off x="0" y="0"/>
          <a:ext cx="103632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274AAD-41B3-6546-8BDF-760C338065F3}">
      <dsp:nvSpPr>
        <dsp:cNvPr id="0" name=""/>
        <dsp:cNvSpPr/>
      </dsp:nvSpPr>
      <dsp:spPr>
        <a:xfrm>
          <a:off x="0" y="0"/>
          <a:ext cx="10363200" cy="1845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It is critical for everyone to stay on topic (applicant, public and council members). </a:t>
          </a:r>
          <a:endParaRPr lang="en-GB" sz="2800" b="1" kern="1200" dirty="0"/>
        </a:p>
      </dsp:txBody>
      <dsp:txXfrm>
        <a:off x="0" y="0"/>
        <a:ext cx="10363200" cy="1845178"/>
      </dsp:txXfrm>
    </dsp:sp>
    <dsp:sp modelId="{F961472A-A9AC-234D-80E4-20A8F45D2D67}">
      <dsp:nvSpPr>
        <dsp:cNvPr id="0" name=""/>
        <dsp:cNvSpPr/>
      </dsp:nvSpPr>
      <dsp:spPr>
        <a:xfrm>
          <a:off x="0" y="1845178"/>
          <a:ext cx="103632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27B757-0AF8-A44C-B9B1-26D9EBDAB1C8}">
      <dsp:nvSpPr>
        <dsp:cNvPr id="0" name=""/>
        <dsp:cNvSpPr/>
      </dsp:nvSpPr>
      <dsp:spPr>
        <a:xfrm>
          <a:off x="0" y="1845178"/>
          <a:ext cx="10363200" cy="1845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Court-made rules of procedural fairness require that council members only take relevant information and issues into account, not irrelevant information and issues, as part of a public hearing process and when taking an action or deciding an application. </a:t>
          </a:r>
        </a:p>
      </dsp:txBody>
      <dsp:txXfrm>
        <a:off x="0" y="1845178"/>
        <a:ext cx="10363200" cy="184517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98623-DCD8-9A49-BF8A-08EF9C1021BA}">
      <dsp:nvSpPr>
        <dsp:cNvPr id="0" name=""/>
        <dsp:cNvSpPr/>
      </dsp:nvSpPr>
      <dsp:spPr>
        <a:xfrm>
          <a:off x="0" y="2296"/>
          <a:ext cx="10890929"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69C44E-D9DD-AB4B-B342-A4643172F2F4}">
      <dsp:nvSpPr>
        <dsp:cNvPr id="0" name=""/>
        <dsp:cNvSpPr/>
      </dsp:nvSpPr>
      <dsp:spPr>
        <a:xfrm>
          <a:off x="0" y="2296"/>
          <a:ext cx="10880293" cy="47051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Relevance is determined by the nature and circumstances surrounding proposed municipal action or a development application. Several factors help determine relevance, including:</a:t>
          </a:r>
          <a:endParaRPr lang="en-GB" sz="2100" b="1" kern="1200" dirty="0"/>
        </a:p>
        <a:p>
          <a:pPr marL="0" lvl="0" indent="0" algn="l" defTabSz="933450">
            <a:lnSpc>
              <a:spcPct val="90000"/>
            </a:lnSpc>
            <a:spcBef>
              <a:spcPct val="0"/>
            </a:spcBef>
            <a:spcAft>
              <a:spcPct val="35000"/>
            </a:spcAft>
            <a:buNone/>
          </a:pPr>
          <a:r>
            <a:rPr lang="en-US" sz="2100" b="1" kern="1200" dirty="0"/>
            <a:t>- What is the municipal action or development application about?</a:t>
          </a:r>
          <a:endParaRPr lang="en-GB" sz="2100" b="1" kern="1200" dirty="0"/>
        </a:p>
        <a:p>
          <a:pPr marL="0" lvl="0" indent="0" algn="l" defTabSz="933450">
            <a:lnSpc>
              <a:spcPct val="90000"/>
            </a:lnSpc>
            <a:spcBef>
              <a:spcPct val="0"/>
            </a:spcBef>
            <a:spcAft>
              <a:spcPct val="35000"/>
            </a:spcAft>
            <a:buNone/>
          </a:pPr>
          <a:r>
            <a:rPr lang="en-US" sz="2100" b="1" kern="1200" dirty="0"/>
            <a:t>- What are the applicable Municipal or Planning Act requirements?</a:t>
          </a:r>
          <a:endParaRPr lang="en-GB" sz="2100" b="1" kern="1200" dirty="0"/>
        </a:p>
        <a:p>
          <a:pPr marL="0" lvl="0" indent="0" algn="l" defTabSz="933450">
            <a:lnSpc>
              <a:spcPct val="90000"/>
            </a:lnSpc>
            <a:spcBef>
              <a:spcPct val="0"/>
            </a:spcBef>
            <a:spcAft>
              <a:spcPct val="35000"/>
            </a:spcAft>
            <a:buNone/>
          </a:pPr>
          <a:r>
            <a:rPr lang="en-US" sz="2100" b="1" kern="1200" dirty="0"/>
            <a:t>- What are the applicable by-law requirements (a reserve by-law, development plan, or zoning by-law)?</a:t>
          </a:r>
          <a:endParaRPr lang="en-GB" sz="2100" b="1" kern="1200" dirty="0"/>
        </a:p>
        <a:p>
          <a:pPr marL="0" lvl="0" indent="0" algn="l" defTabSz="933450">
            <a:lnSpc>
              <a:spcPct val="90000"/>
            </a:lnSpc>
            <a:spcBef>
              <a:spcPct val="0"/>
            </a:spcBef>
            <a:spcAft>
              <a:spcPct val="35000"/>
            </a:spcAft>
            <a:buNone/>
          </a:pPr>
          <a:r>
            <a:rPr lang="en-US" sz="2100" b="1" kern="1200" dirty="0"/>
            <a:t>- What are the facts specific to this application?</a:t>
          </a:r>
        </a:p>
        <a:p>
          <a:pPr marL="0" lvl="0" indent="0" algn="l" defTabSz="933450">
            <a:lnSpc>
              <a:spcPct val="90000"/>
            </a:lnSpc>
            <a:spcBef>
              <a:spcPct val="0"/>
            </a:spcBef>
            <a:spcAft>
              <a:spcPct val="35000"/>
            </a:spcAft>
            <a:buNone/>
          </a:pPr>
          <a:endParaRPr lang="en-GB" sz="2100" b="1" kern="1200" dirty="0"/>
        </a:p>
        <a:p>
          <a:pPr marL="0" lvl="0" indent="0" algn="l" defTabSz="933450">
            <a:lnSpc>
              <a:spcPct val="90000"/>
            </a:lnSpc>
            <a:spcBef>
              <a:spcPct val="0"/>
            </a:spcBef>
            <a:spcAft>
              <a:spcPct val="35000"/>
            </a:spcAft>
            <a:buNone/>
          </a:pPr>
          <a:r>
            <a:rPr lang="en-US" sz="2100" b="1" kern="1200" dirty="0"/>
            <a:t>Keeping council members on track involves them having sufficient information available in a form that makes the relevant information and issues obvious (i.e. administrative reports for planning applications help inform council members of the issues on each application).</a:t>
          </a:r>
          <a:endParaRPr lang="en-GB" sz="2100" b="1" kern="1200" dirty="0"/>
        </a:p>
      </dsp:txBody>
      <dsp:txXfrm>
        <a:off x="0" y="2296"/>
        <a:ext cx="10880293" cy="470519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DDD0F-DF01-CB46-A291-A5E49CE0F322}">
      <dsp:nvSpPr>
        <dsp:cNvPr id="0" name=""/>
        <dsp:cNvSpPr/>
      </dsp:nvSpPr>
      <dsp:spPr>
        <a:xfrm>
          <a:off x="0" y="0"/>
          <a:ext cx="103632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1E8A75-2488-EF4A-9F97-2878CB59FB97}">
      <dsp:nvSpPr>
        <dsp:cNvPr id="0" name=""/>
        <dsp:cNvSpPr/>
      </dsp:nvSpPr>
      <dsp:spPr>
        <a:xfrm>
          <a:off x="0" y="0"/>
          <a:ext cx="10363200" cy="3690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Having a well-prepared chair running the public hearing also helps. </a:t>
          </a:r>
        </a:p>
        <a:p>
          <a:pPr marL="0" lvl="0" indent="0" algn="l" defTabSz="1244600">
            <a:lnSpc>
              <a:spcPct val="90000"/>
            </a:lnSpc>
            <a:spcBef>
              <a:spcPct val="0"/>
            </a:spcBef>
            <a:spcAft>
              <a:spcPct val="35000"/>
            </a:spcAft>
            <a:buNone/>
          </a:pPr>
          <a:r>
            <a:rPr lang="en-US" sz="2800" kern="1200" dirty="0"/>
            <a:t>The chair can explain what the hearing is about or what it is not about, helping keep an applicant and the public on track. While the public has a broad right to make representations at a public hearing, the right is not absolute. </a:t>
          </a:r>
          <a:endParaRPr lang="en-GB" sz="2800" kern="1200" dirty="0"/>
        </a:p>
        <a:p>
          <a:pPr marL="0" lvl="0" indent="0" algn="l" defTabSz="1244600">
            <a:lnSpc>
              <a:spcPct val="90000"/>
            </a:lnSpc>
            <a:spcBef>
              <a:spcPct val="0"/>
            </a:spcBef>
            <a:spcAft>
              <a:spcPct val="35000"/>
            </a:spcAft>
            <a:buNone/>
          </a:pPr>
          <a:r>
            <a:rPr lang="en-US" sz="2800" kern="1200" dirty="0"/>
            <a:t>If presenters get off topic, an active chair can keep presenters within the relevant parameters as needed. </a:t>
          </a:r>
        </a:p>
      </dsp:txBody>
      <dsp:txXfrm>
        <a:off x="0" y="0"/>
        <a:ext cx="10363200" cy="369035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DDD0F-DF01-CB46-A291-A5E49CE0F322}">
      <dsp:nvSpPr>
        <dsp:cNvPr id="0" name=""/>
        <dsp:cNvSpPr/>
      </dsp:nvSpPr>
      <dsp:spPr>
        <a:xfrm>
          <a:off x="0" y="2192"/>
          <a:ext cx="103632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1E8A75-2488-EF4A-9F97-2878CB59FB97}">
      <dsp:nvSpPr>
        <dsp:cNvPr id="0" name=""/>
        <dsp:cNvSpPr/>
      </dsp:nvSpPr>
      <dsp:spPr>
        <a:xfrm>
          <a:off x="0" y="2192"/>
          <a:ext cx="10353079" cy="4492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There is greater authority for the chair to control presenters at a hearing held under the Municipal Act:</a:t>
          </a:r>
        </a:p>
        <a:p>
          <a:pPr marL="0" lvl="0" indent="0" algn="l" defTabSz="1022350">
            <a:lnSpc>
              <a:spcPct val="90000"/>
            </a:lnSpc>
            <a:spcBef>
              <a:spcPct val="0"/>
            </a:spcBef>
            <a:spcAft>
              <a:spcPts val="0"/>
            </a:spcAft>
            <a:buNone/>
          </a:pPr>
          <a:endParaRPr lang="en-US" sz="1800" b="1" kern="1200" dirty="0"/>
        </a:p>
        <a:p>
          <a:pPr marL="0" lvl="0" indent="0" algn="l" defTabSz="1022350">
            <a:lnSpc>
              <a:spcPct val="90000"/>
            </a:lnSpc>
            <a:spcBef>
              <a:spcPct val="0"/>
            </a:spcBef>
            <a:spcAft>
              <a:spcPts val="0"/>
            </a:spcAft>
            <a:buNone/>
          </a:pPr>
          <a:r>
            <a:rPr lang="en-US" sz="1800" b="1" kern="1200" dirty="0"/>
            <a:t>Council may establish procedure in by-law</a:t>
          </a:r>
          <a:endParaRPr lang="en-GB" sz="1800" b="1" kern="1200" dirty="0"/>
        </a:p>
        <a:p>
          <a:pPr marL="0" lvl="0" indent="0" algn="l" defTabSz="1022350">
            <a:lnSpc>
              <a:spcPct val="90000"/>
            </a:lnSpc>
            <a:spcBef>
              <a:spcPct val="0"/>
            </a:spcBef>
            <a:spcAft>
              <a:spcPts val="0"/>
            </a:spcAft>
            <a:buNone/>
          </a:pPr>
          <a:r>
            <a:rPr lang="en-US" sz="1800" b="1" kern="1200" dirty="0"/>
            <a:t>160(4)  A council may in its procedures by-law establish procedures for public hearings, which may include</a:t>
          </a:r>
          <a:endParaRPr lang="en-GB" sz="1800" b="1" kern="1200" dirty="0"/>
        </a:p>
        <a:p>
          <a:pPr marL="0" lvl="0" indent="0" algn="l" defTabSz="1022350">
            <a:lnSpc>
              <a:spcPct val="90000"/>
            </a:lnSpc>
            <a:spcBef>
              <a:spcPct val="0"/>
            </a:spcBef>
            <a:spcAft>
              <a:spcPts val="0"/>
            </a:spcAft>
            <a:buNone/>
          </a:pPr>
          <a:r>
            <a:rPr lang="en-US" sz="1800" b="1" kern="1200" dirty="0"/>
            <a:t>(a) prescribing a reasonable time limit for presentations, questions or objections;</a:t>
          </a:r>
          <a:endParaRPr lang="en-GB" sz="1800" b="1" kern="1200" dirty="0"/>
        </a:p>
        <a:p>
          <a:pPr marL="0" lvl="0" indent="0" algn="l" defTabSz="1022350">
            <a:lnSpc>
              <a:spcPct val="90000"/>
            </a:lnSpc>
            <a:spcBef>
              <a:spcPct val="0"/>
            </a:spcBef>
            <a:spcAft>
              <a:spcPts val="0"/>
            </a:spcAft>
            <a:buNone/>
          </a:pPr>
          <a:r>
            <a:rPr lang="en-US" sz="1800" b="1" kern="1200" dirty="0"/>
            <a:t>(a.1) establishing requirements for conducting a hearing partially or entirely by means of an electronic or other communication facility;</a:t>
          </a:r>
          <a:endParaRPr lang="en-GB" sz="1800" b="1" kern="1200" dirty="0"/>
        </a:p>
        <a:p>
          <a:pPr marL="0" lvl="0" indent="0" algn="l" defTabSz="1022350">
            <a:lnSpc>
              <a:spcPct val="90000"/>
            </a:lnSpc>
            <a:spcBef>
              <a:spcPct val="0"/>
            </a:spcBef>
            <a:spcAft>
              <a:spcPts val="0"/>
            </a:spcAft>
            <a:buNone/>
          </a:pPr>
          <a:r>
            <a:rPr lang="en-US" sz="1800" b="1" kern="1200" dirty="0"/>
            <a:t>(b) providing that the council may decline to hear a presentation, question or objection where the council is satisfied that the matter has been addressed at the hearing;</a:t>
          </a:r>
          <a:endParaRPr lang="en-GB" sz="1800" b="1" kern="1200" dirty="0"/>
        </a:p>
        <a:p>
          <a:pPr marL="0" lvl="0" indent="0" algn="l" defTabSz="1022350">
            <a:lnSpc>
              <a:spcPct val="90000"/>
            </a:lnSpc>
            <a:spcBef>
              <a:spcPct val="0"/>
            </a:spcBef>
            <a:spcAft>
              <a:spcPts val="0"/>
            </a:spcAft>
            <a:buNone/>
          </a:pPr>
          <a:r>
            <a:rPr lang="en-US" sz="1800" b="1" kern="1200" dirty="0"/>
            <a:t>(c) deciding which presenters the council will hear where it is satisfied that presentations will be the same or similar;</a:t>
          </a:r>
          <a:endParaRPr lang="en-GB" sz="1800" b="1" kern="1200" dirty="0"/>
        </a:p>
        <a:p>
          <a:pPr marL="0" lvl="0" indent="0" algn="l" defTabSz="1022350">
            <a:lnSpc>
              <a:spcPct val="90000"/>
            </a:lnSpc>
            <a:spcBef>
              <a:spcPct val="0"/>
            </a:spcBef>
            <a:spcAft>
              <a:spcPts val="0"/>
            </a:spcAft>
            <a:buNone/>
          </a:pPr>
          <a:r>
            <a:rPr lang="en-US" sz="1800" b="1" kern="1200" dirty="0"/>
            <a:t>(d) expelling a person from a hearing for improper conduct; and</a:t>
          </a:r>
          <a:endParaRPr lang="en-GB" sz="1800" b="1" kern="1200" dirty="0"/>
        </a:p>
        <a:p>
          <a:pPr marL="0" lvl="0" indent="0" algn="l" defTabSz="1022350">
            <a:lnSpc>
              <a:spcPct val="90000"/>
            </a:lnSpc>
            <a:spcBef>
              <a:spcPct val="0"/>
            </a:spcBef>
            <a:spcAft>
              <a:spcPts val="0"/>
            </a:spcAft>
            <a:buNone/>
          </a:pPr>
          <a:r>
            <a:rPr lang="en-US" sz="1800" b="1" kern="1200" dirty="0"/>
            <a:t>(e) adjourning a hearing from time to time.</a:t>
          </a:r>
        </a:p>
      </dsp:txBody>
      <dsp:txXfrm>
        <a:off x="0" y="2192"/>
        <a:ext cx="10353079" cy="449245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DDD0F-DF01-CB46-A291-A5E49CE0F322}">
      <dsp:nvSpPr>
        <dsp:cNvPr id="0" name=""/>
        <dsp:cNvSpPr/>
      </dsp:nvSpPr>
      <dsp:spPr>
        <a:xfrm>
          <a:off x="0" y="2406"/>
          <a:ext cx="103632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1E8A75-2488-EF4A-9F97-2878CB59FB97}">
      <dsp:nvSpPr>
        <dsp:cNvPr id="0" name=""/>
        <dsp:cNvSpPr/>
      </dsp:nvSpPr>
      <dsp:spPr>
        <a:xfrm>
          <a:off x="0" y="2406"/>
          <a:ext cx="10353079" cy="49304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The restrictions in the procedural by-law apply to Municipal Act hearings, but not to hearings under the Planning Act. </a:t>
          </a:r>
        </a:p>
        <a:p>
          <a:pPr marL="0" lvl="0" indent="0" algn="l" defTabSz="1022350">
            <a:lnSpc>
              <a:spcPct val="90000"/>
            </a:lnSpc>
            <a:spcBef>
              <a:spcPct val="0"/>
            </a:spcBef>
            <a:spcAft>
              <a:spcPct val="35000"/>
            </a:spcAft>
            <a:buNone/>
          </a:pPr>
          <a:endParaRPr lang="en-US" sz="2300" b="1" kern="1200" dirty="0"/>
        </a:p>
        <a:p>
          <a:pPr marL="0" lvl="0" indent="0" algn="l" defTabSz="1022350">
            <a:lnSpc>
              <a:spcPct val="90000"/>
            </a:lnSpc>
            <a:spcBef>
              <a:spcPct val="0"/>
            </a:spcBef>
            <a:spcAft>
              <a:spcPct val="35000"/>
            </a:spcAft>
            <a:buNone/>
          </a:pPr>
          <a:r>
            <a:rPr lang="en-US" sz="2300" b="1" kern="1200" dirty="0"/>
            <a:t>There is no ability to set strict time limits for representations for Planning Act hearings. However, if someone is clearly off topic, the chair can remind the person what the application is about and not about and direct them to focus their presentation on what it is about. Also, if the person is wasting time deliberately, the chair can remind them to stay on topic and respect the hearing process and time for all in attendance who also have the right to present. </a:t>
          </a:r>
          <a:endParaRPr lang="en-GB" sz="2300" b="1" kern="1200" dirty="0"/>
        </a:p>
        <a:p>
          <a:pPr marL="0" lvl="0" indent="0" algn="l" defTabSz="1022350">
            <a:lnSpc>
              <a:spcPct val="90000"/>
            </a:lnSpc>
            <a:spcBef>
              <a:spcPct val="0"/>
            </a:spcBef>
            <a:spcAft>
              <a:spcPct val="35000"/>
            </a:spcAft>
            <a:buNone/>
          </a:pPr>
          <a:endParaRPr lang="en-US" sz="2300" b="1" kern="1200" dirty="0"/>
        </a:p>
        <a:p>
          <a:pPr marL="0" lvl="0" indent="0" algn="l" defTabSz="1022350">
            <a:lnSpc>
              <a:spcPct val="90000"/>
            </a:lnSpc>
            <a:spcBef>
              <a:spcPct val="0"/>
            </a:spcBef>
            <a:spcAft>
              <a:spcPct val="35000"/>
            </a:spcAft>
            <a:buNone/>
          </a:pPr>
          <a:r>
            <a:rPr lang="en-US" sz="2300" b="1" kern="1200" dirty="0"/>
            <a:t>If the public or council members are getting off topic, encourage the chair to take a break and discuss on their own to get it back on track. </a:t>
          </a:r>
          <a:endParaRPr lang="en-US" sz="1800" b="1" kern="1200" dirty="0"/>
        </a:p>
      </dsp:txBody>
      <dsp:txXfrm>
        <a:off x="0" y="2406"/>
        <a:ext cx="10353079" cy="49304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78A9F-C9C0-3042-AFCC-13C94F8DE3FE}">
      <dsp:nvSpPr>
        <dsp:cNvPr id="0" name=""/>
        <dsp:cNvSpPr/>
      </dsp:nvSpPr>
      <dsp:spPr>
        <a:xfrm>
          <a:off x="0" y="3366"/>
          <a:ext cx="744849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7437F8-28DF-5E48-90A8-F256CC67FAF4}">
      <dsp:nvSpPr>
        <dsp:cNvPr id="0" name=""/>
        <dsp:cNvSpPr/>
      </dsp:nvSpPr>
      <dsp:spPr>
        <a:xfrm>
          <a:off x="0" y="3366"/>
          <a:ext cx="7448491" cy="2533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The municipality is not responsible for preparing the application or providing information in support of or in opposition to it.  </a:t>
          </a:r>
        </a:p>
        <a:p>
          <a:pPr marL="0" lvl="0" indent="0" algn="l" defTabSz="889000">
            <a:lnSpc>
              <a:spcPct val="90000"/>
            </a:lnSpc>
            <a:spcBef>
              <a:spcPct val="0"/>
            </a:spcBef>
            <a:spcAft>
              <a:spcPct val="35000"/>
            </a:spcAft>
            <a:buNone/>
          </a:pPr>
          <a:r>
            <a:rPr lang="en-US" sz="2000" b="1" kern="1200" dirty="0"/>
            <a:t>As part of the process, the municipality may review the application, commission reports, both external (planner or engineer) or internal (development officer, public works or administration). This information is made available to everyone. </a:t>
          </a:r>
        </a:p>
      </dsp:txBody>
      <dsp:txXfrm>
        <a:off x="0" y="3366"/>
        <a:ext cx="7448491" cy="2533921"/>
      </dsp:txXfrm>
    </dsp:sp>
    <dsp:sp modelId="{771F8B01-9898-8D4C-8606-826D7C944184}">
      <dsp:nvSpPr>
        <dsp:cNvPr id="0" name=""/>
        <dsp:cNvSpPr/>
      </dsp:nvSpPr>
      <dsp:spPr>
        <a:xfrm>
          <a:off x="0" y="2537288"/>
          <a:ext cx="744849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6C94D9-1CF9-0A49-A074-A4409CF2B617}">
      <dsp:nvSpPr>
        <dsp:cNvPr id="0" name=""/>
        <dsp:cNvSpPr/>
      </dsp:nvSpPr>
      <dsp:spPr>
        <a:xfrm>
          <a:off x="0" y="2537288"/>
          <a:ext cx="7448491" cy="2570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endParaRPr lang="en-US" sz="2000" b="1" kern="1200" dirty="0"/>
        </a:p>
        <a:p>
          <a:pPr marL="0" lvl="0" indent="0" algn="l" defTabSz="889000">
            <a:lnSpc>
              <a:spcPct val="90000"/>
            </a:lnSpc>
            <a:spcBef>
              <a:spcPct val="0"/>
            </a:spcBef>
            <a:spcAft>
              <a:spcPct val="35000"/>
            </a:spcAft>
            <a:buNone/>
          </a:pPr>
          <a:r>
            <a:rPr lang="en-US" sz="2000" b="1" kern="1200" dirty="0"/>
            <a:t>Council members are expected to be independent from the application process. They must listen to all representations (applicant and the public). </a:t>
          </a:r>
        </a:p>
        <a:p>
          <a:pPr marL="0" lvl="0" indent="0" algn="l" defTabSz="889000">
            <a:lnSpc>
              <a:spcPct val="90000"/>
            </a:lnSpc>
            <a:spcBef>
              <a:spcPct val="0"/>
            </a:spcBef>
            <a:spcAft>
              <a:spcPct val="35000"/>
            </a:spcAft>
            <a:buNone/>
          </a:pPr>
          <a:r>
            <a:rPr lang="en-US" sz="2000" b="1" kern="1200" dirty="0"/>
            <a:t>Council members must have an open mind to considering this information as part of their decision-making process.</a:t>
          </a:r>
        </a:p>
      </dsp:txBody>
      <dsp:txXfrm>
        <a:off x="0" y="2537288"/>
        <a:ext cx="7448491" cy="25706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12435-9200-964D-AA61-9AA7F8B3503E}">
      <dsp:nvSpPr>
        <dsp:cNvPr id="0" name=""/>
        <dsp:cNvSpPr/>
      </dsp:nvSpPr>
      <dsp:spPr>
        <a:xfrm>
          <a:off x="0" y="0"/>
          <a:ext cx="721641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5DB2D4-60F8-BE4B-94DF-C88DE060E895}">
      <dsp:nvSpPr>
        <dsp:cNvPr id="0" name=""/>
        <dsp:cNvSpPr/>
      </dsp:nvSpPr>
      <dsp:spPr>
        <a:xfrm>
          <a:off x="0" y="0"/>
          <a:ext cx="7216416" cy="2555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1" kern="1200" dirty="0"/>
            <a:t>Municipal Act [s. 383(2)] gives a time limit of one year to attack a municipal decision or action when arguing council failed to comply with a requirement of an Act or the procedural by-law. </a:t>
          </a:r>
        </a:p>
      </dsp:txBody>
      <dsp:txXfrm>
        <a:off x="0" y="0"/>
        <a:ext cx="7216416" cy="2555630"/>
      </dsp:txXfrm>
    </dsp:sp>
    <dsp:sp modelId="{A330FEDA-8ADC-6148-8F13-D06523E5F2EA}">
      <dsp:nvSpPr>
        <dsp:cNvPr id="0" name=""/>
        <dsp:cNvSpPr/>
      </dsp:nvSpPr>
      <dsp:spPr>
        <a:xfrm>
          <a:off x="0" y="2555630"/>
          <a:ext cx="7216416" cy="0"/>
        </a:xfrm>
        <a:prstGeom prst="line">
          <a:avLst/>
        </a:prstGeom>
        <a:solidFill>
          <a:schemeClr val="accent2">
            <a:hueOff val="7072097"/>
            <a:satOff val="-26638"/>
            <a:lumOff val="22353"/>
            <a:alphaOff val="0"/>
          </a:schemeClr>
        </a:solidFill>
        <a:ln w="12700" cap="flat" cmpd="sng" algn="ctr">
          <a:solidFill>
            <a:schemeClr val="accent2">
              <a:hueOff val="7072097"/>
              <a:satOff val="-26638"/>
              <a:lumOff val="2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A80C0E-A90E-554F-B781-9EF3CB108070}">
      <dsp:nvSpPr>
        <dsp:cNvPr id="0" name=""/>
        <dsp:cNvSpPr/>
      </dsp:nvSpPr>
      <dsp:spPr>
        <a:xfrm>
          <a:off x="0" y="2555630"/>
          <a:ext cx="7216416" cy="2555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1" kern="1200" dirty="0"/>
            <a:t>However, there is no time limit for attacking a council’s failure to hold a public hearing.</a:t>
          </a:r>
        </a:p>
      </dsp:txBody>
      <dsp:txXfrm>
        <a:off x="0" y="2555630"/>
        <a:ext cx="7216416" cy="25556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12435-9200-964D-AA61-9AA7F8B3503E}">
      <dsp:nvSpPr>
        <dsp:cNvPr id="0" name=""/>
        <dsp:cNvSpPr/>
      </dsp:nvSpPr>
      <dsp:spPr>
        <a:xfrm>
          <a:off x="0" y="0"/>
          <a:ext cx="721641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5DB2D4-60F8-BE4B-94DF-C88DE060E895}">
      <dsp:nvSpPr>
        <dsp:cNvPr id="0" name=""/>
        <dsp:cNvSpPr/>
      </dsp:nvSpPr>
      <dsp:spPr>
        <a:xfrm>
          <a:off x="0" y="0"/>
          <a:ext cx="7216416" cy="55978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Who must get notice, what information to include, timing for giving notice and how to give notice are all covered in the Municipal Act and the Planning Act. </a:t>
          </a:r>
          <a:endParaRPr lang="en-GB" sz="2000" b="1" kern="1200" dirty="0"/>
        </a:p>
        <a:p>
          <a:pPr marL="0" lvl="0" indent="0" algn="l" defTabSz="889000">
            <a:lnSpc>
              <a:spcPct val="90000"/>
            </a:lnSpc>
            <a:spcBef>
              <a:spcPct val="0"/>
            </a:spcBef>
            <a:spcAft>
              <a:spcPct val="35000"/>
            </a:spcAft>
            <a:buNone/>
          </a:pPr>
          <a:r>
            <a:rPr lang="en-US" sz="2000" b="1" kern="1200" dirty="0"/>
            <a:t>These requirements must be met. The Courts are strict about requiring municipalities to meet these requirements. If they are not met, they will not hesitate to overturn the decision and send it back for the process to be repeated.</a:t>
          </a:r>
          <a:endParaRPr lang="en-GB" sz="2000" b="1" kern="1200" dirty="0"/>
        </a:p>
        <a:p>
          <a:pPr marL="0" lvl="0" indent="0" algn="l" defTabSz="889000">
            <a:lnSpc>
              <a:spcPct val="90000"/>
            </a:lnSpc>
            <a:spcBef>
              <a:spcPct val="0"/>
            </a:spcBef>
            <a:spcAft>
              <a:spcPct val="35000"/>
            </a:spcAft>
            <a:buNone/>
          </a:pPr>
          <a:r>
            <a:rPr lang="en-US" sz="2000" b="1" kern="1200" dirty="0"/>
            <a:t>This does not mean a Court will automatically overturn decisions and send them back where the notice requirements were not met.  The focus is on prejudice to the person impacted by the failure. Was the person’s ability to reasonably participate in the public hearing process impacted? </a:t>
          </a:r>
          <a:endParaRPr lang="en-GB" sz="2000" b="1" kern="1200" dirty="0"/>
        </a:p>
        <a:p>
          <a:pPr marL="0" lvl="0" indent="0" algn="l" defTabSz="889000">
            <a:lnSpc>
              <a:spcPct val="90000"/>
            </a:lnSpc>
            <a:spcBef>
              <a:spcPct val="0"/>
            </a:spcBef>
            <a:spcAft>
              <a:spcPct val="35000"/>
            </a:spcAft>
            <a:buNone/>
          </a:pPr>
          <a:r>
            <a:rPr lang="en-US" sz="2000" b="1" kern="1200" dirty="0"/>
            <a:t>Example: If the municipality gives notice later than when the Act requires but the person still gets the notice, can attend the hearing and their ability to make a representation is not impacted, then there is no real problem or prejudice to that person. </a:t>
          </a:r>
        </a:p>
      </dsp:txBody>
      <dsp:txXfrm>
        <a:off x="0" y="0"/>
        <a:ext cx="7216416" cy="55978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012435-9200-964D-AA61-9AA7F8B3503E}">
      <dsp:nvSpPr>
        <dsp:cNvPr id="0" name=""/>
        <dsp:cNvSpPr/>
      </dsp:nvSpPr>
      <dsp:spPr>
        <a:xfrm>
          <a:off x="0" y="0"/>
          <a:ext cx="721641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5DB2D4-60F8-BE4B-94DF-C88DE060E895}">
      <dsp:nvSpPr>
        <dsp:cNvPr id="0" name=""/>
        <dsp:cNvSpPr/>
      </dsp:nvSpPr>
      <dsp:spPr>
        <a:xfrm>
          <a:off x="0" y="0"/>
          <a:ext cx="7216416" cy="55978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dirty="0">
              <a:latin typeface="Adelle Sans Devanagari" panose="02000503000000020004" pitchFamily="2" charset="-78"/>
              <a:cs typeface="Adelle Sans Devanagari" panose="02000503000000020004" pitchFamily="2" charset="-78"/>
            </a:rPr>
            <a:t>The Municipal Act and Planning Act provide some guidance:</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u="sng" kern="1200" dirty="0">
              <a:latin typeface="Adelle Sans Devanagari" panose="02000503000000020004" pitchFamily="2" charset="-78"/>
              <a:cs typeface="Adelle Sans Devanagari" panose="02000503000000020004" pitchFamily="2" charset="-78"/>
            </a:rPr>
            <a:t>Planning Act</a:t>
          </a:r>
          <a:endParaRPr lang="en-GB" sz="2200" b="1" u="sng"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172(1)  A body holding a hearing under this Act must</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(c) keep written minutes of the hearing.</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173(2)  The body holding the hearing must keep a record of all representations made at the hearing.</a:t>
          </a:r>
        </a:p>
        <a:p>
          <a:pPr marL="0" lvl="0" indent="0" algn="l" defTabSz="977900">
            <a:lnSpc>
              <a:spcPct val="90000"/>
            </a:lnSpc>
            <a:spcBef>
              <a:spcPct val="0"/>
            </a:spcBef>
            <a:spcAft>
              <a:spcPts val="0"/>
            </a:spcAft>
            <a:buNone/>
          </a:pP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u="sng" kern="1200" dirty="0">
              <a:latin typeface="Adelle Sans Devanagari" panose="02000503000000020004" pitchFamily="2" charset="-78"/>
              <a:cs typeface="Adelle Sans Devanagari" panose="02000503000000020004" pitchFamily="2" charset="-78"/>
            </a:rPr>
            <a:t>Municipal Act</a:t>
          </a:r>
          <a:endParaRPr lang="en-GB" sz="2200" b="1" u="sng"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C.A.O.'s administrative duties</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127(2)  The chief administrative officer must ensure that</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ts val="0"/>
            </a:spcAft>
            <a:buNone/>
          </a:pPr>
          <a:r>
            <a:rPr lang="en-US" sz="2200" b="1" kern="1200" dirty="0">
              <a:latin typeface="Adelle Sans Devanagari" panose="02000503000000020004" pitchFamily="2" charset="-78"/>
              <a:cs typeface="Adelle Sans Devanagari" panose="02000503000000020004" pitchFamily="2" charset="-78"/>
            </a:rPr>
            <a:t>(a) the minutes of every council meeting are made without note or comment;</a:t>
          </a: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ct val="35000"/>
            </a:spcAft>
            <a:buNone/>
          </a:pPr>
          <a:endParaRPr lang="en-GB" sz="2200" b="1" kern="1200" dirty="0">
            <a:latin typeface="Adelle Sans Devanagari" panose="02000503000000020004" pitchFamily="2" charset="-78"/>
            <a:cs typeface="Adelle Sans Devanagari" panose="02000503000000020004" pitchFamily="2" charset="-78"/>
          </a:endParaRPr>
        </a:p>
        <a:p>
          <a:pPr marL="0" lvl="0" indent="0" algn="l" defTabSz="977900">
            <a:lnSpc>
              <a:spcPct val="90000"/>
            </a:lnSpc>
            <a:spcBef>
              <a:spcPct val="0"/>
            </a:spcBef>
            <a:spcAft>
              <a:spcPct val="35000"/>
            </a:spcAft>
            <a:buNone/>
          </a:pPr>
          <a:r>
            <a:rPr lang="en-US" sz="2200" b="1" kern="1200" dirty="0">
              <a:latin typeface="Adelle Sans Devanagari" panose="02000503000000020004" pitchFamily="2" charset="-78"/>
              <a:cs typeface="Adelle Sans Devanagari" panose="02000503000000020004" pitchFamily="2" charset="-78"/>
            </a:rPr>
            <a:t>Although this section applies to council meetings, practically it applies equally to public hearings.</a:t>
          </a:r>
        </a:p>
      </dsp:txBody>
      <dsp:txXfrm>
        <a:off x="0" y="0"/>
        <a:ext cx="7216416" cy="55978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37D72-B971-483E-88C9-3E1ABD3692C4}">
      <dsp:nvSpPr>
        <dsp:cNvPr id="0" name=""/>
        <dsp:cNvSpPr/>
      </dsp:nvSpPr>
      <dsp:spPr>
        <a:xfrm>
          <a:off x="0" y="2"/>
          <a:ext cx="2020596" cy="202059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D9095E-37EA-4603-920B-1A045F4FA7E8}">
      <dsp:nvSpPr>
        <dsp:cNvPr id="0" name=""/>
        <dsp:cNvSpPr/>
      </dsp:nvSpPr>
      <dsp:spPr>
        <a:xfrm>
          <a:off x="500525" y="482136"/>
          <a:ext cx="1171945" cy="11719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AD924-068B-4F70-A8C4-EDE8C4F2B842}">
      <dsp:nvSpPr>
        <dsp:cNvPr id="0" name=""/>
        <dsp:cNvSpPr/>
      </dsp:nvSpPr>
      <dsp:spPr>
        <a:xfrm>
          <a:off x="2453581" y="1788634"/>
          <a:ext cx="4762834" cy="2020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en-US" sz="2200" b="0" kern="1200" dirty="0">
              <a:latin typeface="Adelle Sans Devanagari" panose="02000503000000020004" pitchFamily="2" charset="-78"/>
              <a:cs typeface="Adelle Sans Devanagari" panose="02000503000000020004" pitchFamily="2" charset="-78"/>
            </a:rPr>
            <a:t>- name</a:t>
          </a:r>
          <a:endParaRPr lang="en-GB" sz="2200" b="0" kern="1200" dirty="0">
            <a:latin typeface="Adelle Sans Devanagari" panose="02000503000000020004" pitchFamily="2" charset="-78"/>
            <a:cs typeface="Adelle Sans Devanagari" panose="02000503000000020004" pitchFamily="2" charset="-78"/>
          </a:endParaRPr>
        </a:p>
        <a:p>
          <a:pPr marL="0" lvl="0" indent="0" algn="l" defTabSz="977900">
            <a:lnSpc>
              <a:spcPct val="100000"/>
            </a:lnSpc>
            <a:spcBef>
              <a:spcPct val="0"/>
            </a:spcBef>
            <a:spcAft>
              <a:spcPct val="35000"/>
            </a:spcAft>
            <a:buNone/>
          </a:pPr>
          <a:r>
            <a:rPr lang="en-US" sz="2200" b="0" kern="1200" dirty="0">
              <a:latin typeface="Adelle Sans Devanagari" panose="02000503000000020004" pitchFamily="2" charset="-78"/>
              <a:cs typeface="Adelle Sans Devanagari" panose="02000503000000020004" pitchFamily="2" charset="-78"/>
            </a:rPr>
            <a:t>- address (if a zoning by-law amendment)</a:t>
          </a:r>
          <a:endParaRPr lang="en-GB" sz="2200" b="0" kern="1200" dirty="0">
            <a:latin typeface="Adelle Sans Devanagari" panose="02000503000000020004" pitchFamily="2" charset="-78"/>
            <a:cs typeface="Adelle Sans Devanagari" panose="02000503000000020004" pitchFamily="2" charset="-78"/>
          </a:endParaRPr>
        </a:p>
        <a:p>
          <a:pPr marL="0" lvl="0" indent="0" algn="l" defTabSz="977900">
            <a:lnSpc>
              <a:spcPct val="100000"/>
            </a:lnSpc>
            <a:spcBef>
              <a:spcPct val="0"/>
            </a:spcBef>
            <a:spcAft>
              <a:spcPct val="35000"/>
            </a:spcAft>
            <a:buNone/>
          </a:pPr>
          <a:r>
            <a:rPr lang="en-US" sz="2200" b="0" kern="1200" dirty="0">
              <a:latin typeface="Adelle Sans Devanagari" panose="02000503000000020004" pitchFamily="2" charset="-78"/>
              <a:cs typeface="Adelle Sans Devanagari" panose="02000503000000020004" pitchFamily="2" charset="-78"/>
            </a:rPr>
            <a:t>- position on application: opposed, in favour, or neutral (harder to confirm) </a:t>
          </a:r>
          <a:endParaRPr lang="en-GB" sz="2200" b="0" kern="1200" dirty="0">
            <a:latin typeface="Adelle Sans Devanagari" panose="02000503000000020004" pitchFamily="2" charset="-78"/>
            <a:cs typeface="Adelle Sans Devanagari" panose="02000503000000020004" pitchFamily="2" charset="-78"/>
          </a:endParaRPr>
        </a:p>
        <a:p>
          <a:pPr marL="0" lvl="0" indent="0" algn="l" defTabSz="977900">
            <a:lnSpc>
              <a:spcPct val="100000"/>
            </a:lnSpc>
            <a:spcBef>
              <a:spcPct val="0"/>
            </a:spcBef>
            <a:spcAft>
              <a:spcPct val="35000"/>
            </a:spcAft>
            <a:buNone/>
          </a:pPr>
          <a:r>
            <a:rPr lang="en-US" sz="2200" b="0" kern="1200" dirty="0">
              <a:latin typeface="Adelle Sans Devanagari" panose="02000503000000020004" pitchFamily="2" charset="-78"/>
              <a:cs typeface="Adelle Sans Devanagari" panose="02000503000000020004" pitchFamily="2" charset="-78"/>
            </a:rPr>
            <a:t>- whether the person made an oral and/or written representation</a:t>
          </a:r>
        </a:p>
      </dsp:txBody>
      <dsp:txXfrm>
        <a:off x="2453581" y="1788634"/>
        <a:ext cx="4762834" cy="20205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37D72-B971-483E-88C9-3E1ABD3692C4}">
      <dsp:nvSpPr>
        <dsp:cNvPr id="0" name=""/>
        <dsp:cNvSpPr/>
      </dsp:nvSpPr>
      <dsp:spPr>
        <a:xfrm>
          <a:off x="0" y="359712"/>
          <a:ext cx="1760916" cy="176091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D9095E-37EA-4603-920B-1A045F4FA7E8}">
      <dsp:nvSpPr>
        <dsp:cNvPr id="0" name=""/>
        <dsp:cNvSpPr/>
      </dsp:nvSpPr>
      <dsp:spPr>
        <a:xfrm>
          <a:off x="436199" y="779883"/>
          <a:ext cx="1021331" cy="10213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AD924-068B-4F70-A8C4-EDE8C4F2B842}">
      <dsp:nvSpPr>
        <dsp:cNvPr id="0" name=""/>
        <dsp:cNvSpPr/>
      </dsp:nvSpPr>
      <dsp:spPr>
        <a:xfrm>
          <a:off x="2138255" y="1918474"/>
          <a:ext cx="4150730" cy="1760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en-US" sz="2200" b="1" kern="1200" dirty="0">
              <a:latin typeface="+mn-lt"/>
              <a:cs typeface="Adelle Sans Devanagari" panose="02000503000000020004" pitchFamily="2" charset="-78"/>
            </a:rPr>
            <a:t>Generally, the less said the better as to positions taken if any doubt.</a:t>
          </a:r>
        </a:p>
        <a:p>
          <a:pPr marL="0" lvl="0" indent="0" algn="l" defTabSz="977900">
            <a:lnSpc>
              <a:spcPct val="100000"/>
            </a:lnSpc>
            <a:spcBef>
              <a:spcPct val="0"/>
            </a:spcBef>
            <a:spcAft>
              <a:spcPct val="35000"/>
            </a:spcAft>
            <a:buNone/>
          </a:pPr>
          <a:endParaRPr lang="en-US" sz="2200" b="1" kern="1200" dirty="0">
            <a:latin typeface="+mn-lt"/>
            <a:cs typeface="Adelle Sans Devanagari" panose="02000503000000020004" pitchFamily="2" charset="-78"/>
          </a:endParaRPr>
        </a:p>
        <a:p>
          <a:pPr marL="0" lvl="0" indent="0" algn="l" defTabSz="977900">
            <a:lnSpc>
              <a:spcPct val="100000"/>
            </a:lnSpc>
            <a:spcBef>
              <a:spcPct val="0"/>
            </a:spcBef>
            <a:spcAft>
              <a:spcPct val="35000"/>
            </a:spcAft>
            <a:buNone/>
          </a:pPr>
          <a:r>
            <a:rPr lang="en-US" sz="2200" b="1" kern="1200" dirty="0">
              <a:latin typeface="+mn-lt"/>
              <a:cs typeface="Adelle Sans Devanagari" panose="02000503000000020004" pitchFamily="2" charset="-78"/>
            </a:rPr>
            <a:t>Describing a position in more detail than saying ‘in favour’, ‘opposed’ or ‘neutral’ can be tricky. Need to be accurate and not get it wrong.  </a:t>
          </a:r>
        </a:p>
        <a:p>
          <a:pPr marL="0" lvl="0" indent="0" algn="l" defTabSz="977900">
            <a:lnSpc>
              <a:spcPct val="100000"/>
            </a:lnSpc>
            <a:spcBef>
              <a:spcPct val="0"/>
            </a:spcBef>
            <a:spcAft>
              <a:spcPct val="35000"/>
            </a:spcAft>
            <a:buNone/>
          </a:pPr>
          <a:endParaRPr lang="en-US" sz="2200" b="1" kern="1200" dirty="0">
            <a:latin typeface="+mn-lt"/>
            <a:cs typeface="Adelle Sans Devanagari" panose="02000503000000020004" pitchFamily="2" charset="-78"/>
          </a:endParaRPr>
        </a:p>
        <a:p>
          <a:pPr marL="0" lvl="0" indent="0" algn="l" defTabSz="977900">
            <a:lnSpc>
              <a:spcPct val="100000"/>
            </a:lnSpc>
            <a:spcBef>
              <a:spcPct val="0"/>
            </a:spcBef>
            <a:spcAft>
              <a:spcPct val="35000"/>
            </a:spcAft>
            <a:buNone/>
          </a:pPr>
          <a:r>
            <a:rPr lang="en-US" sz="2200" b="1" kern="1200" dirty="0">
              <a:latin typeface="+mn-lt"/>
              <a:cs typeface="Adelle Sans Devanagari" panose="02000503000000020004" pitchFamily="2" charset="-78"/>
            </a:rPr>
            <a:t>This is easier to describe if the person provided a written representation.  </a:t>
          </a:r>
        </a:p>
      </dsp:txBody>
      <dsp:txXfrm>
        <a:off x="2138255" y="1918474"/>
        <a:ext cx="4150730" cy="17609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37D72-B971-483E-88C9-3E1ABD3692C4}">
      <dsp:nvSpPr>
        <dsp:cNvPr id="0" name=""/>
        <dsp:cNvSpPr/>
      </dsp:nvSpPr>
      <dsp:spPr>
        <a:xfrm>
          <a:off x="0" y="359712"/>
          <a:ext cx="1760916" cy="1760916"/>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D9095E-37EA-4603-920B-1A045F4FA7E8}">
      <dsp:nvSpPr>
        <dsp:cNvPr id="0" name=""/>
        <dsp:cNvSpPr/>
      </dsp:nvSpPr>
      <dsp:spPr>
        <a:xfrm>
          <a:off x="436199" y="779883"/>
          <a:ext cx="1021331" cy="10213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AD924-068B-4F70-A8C4-EDE8C4F2B842}">
      <dsp:nvSpPr>
        <dsp:cNvPr id="0" name=""/>
        <dsp:cNvSpPr/>
      </dsp:nvSpPr>
      <dsp:spPr>
        <a:xfrm>
          <a:off x="2138255" y="1918474"/>
          <a:ext cx="4150730" cy="1760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en-US" sz="2200" b="1" kern="1200" dirty="0"/>
            <a:t>In the past, when meetings were not recorded or available for review after the fact, minutes were critical to provide a record of the proceedings before council.  </a:t>
          </a:r>
        </a:p>
        <a:p>
          <a:pPr marL="0" lvl="0" indent="0" algn="l" defTabSz="977900">
            <a:lnSpc>
              <a:spcPct val="100000"/>
            </a:lnSpc>
            <a:spcBef>
              <a:spcPct val="0"/>
            </a:spcBef>
            <a:spcAft>
              <a:spcPct val="35000"/>
            </a:spcAft>
            <a:buNone/>
          </a:pPr>
          <a:r>
            <a:rPr lang="en-US" sz="2200" b="1" kern="1200" dirty="0"/>
            <a:t>More council meetings and public hearings are now recorded and available to view after the hearing. Minutes, while still a requirement, are now less important.  </a:t>
          </a:r>
        </a:p>
      </dsp:txBody>
      <dsp:txXfrm>
        <a:off x="2138255" y="1918474"/>
        <a:ext cx="4150730" cy="176091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37D72-B971-483E-88C9-3E1ABD3692C4}">
      <dsp:nvSpPr>
        <dsp:cNvPr id="0" name=""/>
        <dsp:cNvSpPr/>
      </dsp:nvSpPr>
      <dsp:spPr>
        <a:xfrm>
          <a:off x="0" y="489025"/>
          <a:ext cx="1832593" cy="1832593"/>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D9095E-37EA-4603-920B-1A045F4FA7E8}">
      <dsp:nvSpPr>
        <dsp:cNvPr id="0" name=""/>
        <dsp:cNvSpPr/>
      </dsp:nvSpPr>
      <dsp:spPr>
        <a:xfrm>
          <a:off x="453954" y="926299"/>
          <a:ext cx="1062904" cy="1062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AD924-068B-4F70-A8C4-EDE8C4F2B842}">
      <dsp:nvSpPr>
        <dsp:cNvPr id="0" name=""/>
        <dsp:cNvSpPr/>
      </dsp:nvSpPr>
      <dsp:spPr>
        <a:xfrm>
          <a:off x="2225292" y="2157913"/>
          <a:ext cx="4319684" cy="1832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100000"/>
            </a:lnSpc>
            <a:spcBef>
              <a:spcPct val="0"/>
            </a:spcBef>
            <a:spcAft>
              <a:spcPct val="35000"/>
            </a:spcAft>
            <a:buNone/>
          </a:pPr>
          <a:r>
            <a:rPr lang="en-US" sz="2200" b="1" kern="1200" dirty="0"/>
            <a:t>Keeping the minutes to a minimum to meet the Acts’ requirements should be sufficient if the hearing is recorded.  </a:t>
          </a:r>
        </a:p>
        <a:p>
          <a:pPr marL="0" lvl="0" indent="0" algn="l" defTabSz="977900">
            <a:lnSpc>
              <a:spcPct val="100000"/>
            </a:lnSpc>
            <a:spcBef>
              <a:spcPct val="0"/>
            </a:spcBef>
            <a:spcAft>
              <a:spcPct val="35000"/>
            </a:spcAft>
            <a:buNone/>
          </a:pPr>
          <a:r>
            <a:rPr lang="en-US" sz="2200" b="1" kern="1200" dirty="0"/>
            <a:t>No prejudice if someone wants to know what happened. They can review the video. </a:t>
          </a:r>
        </a:p>
        <a:p>
          <a:pPr marL="0" lvl="0" indent="0" algn="l" defTabSz="977900">
            <a:lnSpc>
              <a:spcPct val="100000"/>
            </a:lnSpc>
            <a:spcBef>
              <a:spcPct val="0"/>
            </a:spcBef>
            <a:spcAft>
              <a:spcPct val="35000"/>
            </a:spcAft>
            <a:buNone/>
          </a:pPr>
          <a:r>
            <a:rPr lang="en-US" sz="2200" b="1" kern="1200" dirty="0"/>
            <a:t>The minutes are a more important source of a record if the hearing is not recorded. </a:t>
          </a:r>
          <a:endParaRPr lang="en-GB" sz="2200" b="1" kern="1200" dirty="0"/>
        </a:p>
        <a:p>
          <a:pPr marL="0" lvl="0" indent="0" algn="l" defTabSz="977900">
            <a:lnSpc>
              <a:spcPct val="100000"/>
            </a:lnSpc>
            <a:spcBef>
              <a:spcPct val="0"/>
            </a:spcBef>
            <a:spcAft>
              <a:spcPct val="35000"/>
            </a:spcAft>
            <a:buNone/>
          </a:pPr>
          <a:r>
            <a:rPr lang="en-US" sz="2200" b="1" kern="1200" dirty="0"/>
            <a:t>However, some detail to rely on helps when council gives reasons or must justify its decision to the Municipal Board or Court. </a:t>
          </a:r>
        </a:p>
      </dsp:txBody>
      <dsp:txXfrm>
        <a:off x="2225292" y="2157913"/>
        <a:ext cx="4319684" cy="183259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15EE0F6-B248-AA4E-8AEB-7C9083743383}" type="datetimeFigureOut">
              <a:rPr lang="en-US" smtClean="0"/>
              <a:t>9/9/2025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38CC501-AEAE-B444-999B-53501BB08202}" type="slidenum">
              <a:rPr lang="en-US" smtClean="0"/>
              <a:t>‹#›</a:t>
            </a:fld>
            <a:endParaRPr lang="en-US" dirty="0"/>
          </a:p>
        </p:txBody>
      </p:sp>
    </p:spTree>
    <p:extLst>
      <p:ext uri="{BB962C8B-B14F-4D97-AF65-F5344CB8AC3E}">
        <p14:creationId xmlns:p14="http://schemas.microsoft.com/office/powerpoint/2010/main" val="355978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CC501-AEAE-B444-999B-53501BB08202}" type="slidenum">
              <a:rPr lang="en-US" smtClean="0"/>
              <a:t>1</a:t>
            </a:fld>
            <a:endParaRPr lang="en-US" dirty="0"/>
          </a:p>
        </p:txBody>
      </p:sp>
    </p:spTree>
    <p:extLst>
      <p:ext uri="{BB962C8B-B14F-4D97-AF65-F5344CB8AC3E}">
        <p14:creationId xmlns:p14="http://schemas.microsoft.com/office/powerpoint/2010/main" val="3412759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CC501-AEAE-B444-999B-53501BB08202}" type="slidenum">
              <a:rPr lang="en-US" smtClean="0"/>
              <a:t>6</a:t>
            </a:fld>
            <a:endParaRPr lang="en-US" dirty="0"/>
          </a:p>
        </p:txBody>
      </p:sp>
    </p:spTree>
    <p:extLst>
      <p:ext uri="{BB962C8B-B14F-4D97-AF65-F5344CB8AC3E}">
        <p14:creationId xmlns:p14="http://schemas.microsoft.com/office/powerpoint/2010/main" val="3127126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CC501-AEAE-B444-999B-53501BB08202}" type="slidenum">
              <a:rPr lang="en-US" smtClean="0"/>
              <a:t>7</a:t>
            </a:fld>
            <a:endParaRPr lang="en-US" dirty="0"/>
          </a:p>
        </p:txBody>
      </p:sp>
    </p:spTree>
    <p:extLst>
      <p:ext uri="{BB962C8B-B14F-4D97-AF65-F5344CB8AC3E}">
        <p14:creationId xmlns:p14="http://schemas.microsoft.com/office/powerpoint/2010/main" val="403973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9/9/2025</a:t>
            </a:fld>
            <a:endParaRPr lang="en-US" dirty="0"/>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1581173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9/9/2025</a:t>
            </a:fld>
            <a:endParaRPr lang="en-US" dirty="0"/>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2674780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9/9/2025</a:t>
            </a:fld>
            <a:endParaRPr lang="en-US" dirty="0"/>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dirty="0"/>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92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9/9/2025</a:t>
            </a:fld>
            <a:endParaRPr lang="en-US" dirty="0"/>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2701381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9/9/2025</a:t>
            </a:fld>
            <a:endParaRPr lang="en-US" dirty="0"/>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dirty="0"/>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101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9/9/2025</a:t>
            </a:fld>
            <a:endParaRPr lang="en-US" dirty="0"/>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1961505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9/9/2025</a:t>
            </a:fld>
            <a:endParaRPr lang="en-US" dirty="0"/>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1083313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9/9/2025</a:t>
            </a:fld>
            <a:endParaRPr lang="en-US" dirty="0"/>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2087834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9/9/2025</a:t>
            </a:fld>
            <a:endParaRPr lang="en-US" dirty="0"/>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163483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9/9/2025</a:t>
            </a:fld>
            <a:endParaRPr lang="en-US" dirty="0"/>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326345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9/9/2025</a:t>
            </a:fld>
            <a:endParaRPr lang="en-US" dirty="0"/>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dirty="0"/>
          </a:p>
        </p:txBody>
      </p:sp>
    </p:spTree>
    <p:extLst>
      <p:ext uri="{BB962C8B-B14F-4D97-AF65-F5344CB8AC3E}">
        <p14:creationId xmlns:p14="http://schemas.microsoft.com/office/powerpoint/2010/main" val="1894477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9/9/2025</a:t>
            </a:fld>
            <a:endParaRPr lang="en-US" dirty="0"/>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dirty="0"/>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681815"/>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FD1D2CD-954D-4C4D-B505-05EAD159B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313EC2-624B-085E-EA4A-07C443DEFD55}"/>
              </a:ext>
            </a:extLst>
          </p:cNvPr>
          <p:cNvSpPr>
            <a:spLocks noGrp="1"/>
          </p:cNvSpPr>
          <p:nvPr>
            <p:ph type="ctrTitle"/>
          </p:nvPr>
        </p:nvSpPr>
        <p:spPr>
          <a:xfrm>
            <a:off x="640078" y="1219935"/>
            <a:ext cx="4670661" cy="1964697"/>
          </a:xfrm>
        </p:spPr>
        <p:txBody>
          <a:bodyPr vert="horz" lIns="91440" tIns="45720" rIns="91440" bIns="45720" rtlCol="0" anchor="t">
            <a:normAutofit fontScale="90000"/>
          </a:bodyPr>
          <a:lstStyle/>
          <a:p>
            <a:pPr algn="ctr">
              <a:lnSpc>
                <a:spcPct val="90000"/>
              </a:lnSpc>
            </a:pPr>
            <a:br>
              <a:rPr lang="en-US" sz="2500" b="1" kern="1200" cap="all" dirty="0">
                <a:solidFill>
                  <a:schemeClr val="tx1"/>
                </a:solidFill>
                <a:latin typeface="+mj-lt"/>
                <a:ea typeface="+mj-ea"/>
                <a:cs typeface="+mj-cs"/>
              </a:rPr>
            </a:br>
            <a:r>
              <a:rPr lang="en-US" sz="2500" b="1" kern="1200" cap="all" dirty="0">
                <a:solidFill>
                  <a:schemeClr val="tx1"/>
                </a:solidFill>
                <a:latin typeface="+mj-lt"/>
                <a:ea typeface="+mj-ea"/>
                <a:cs typeface="+mj-cs"/>
              </a:rPr>
              <a:t>MANITOBA MUNICIPAL ADMINISTRATORS CONFERENCE </a:t>
            </a:r>
            <a:br>
              <a:rPr lang="en-US" sz="2500" b="1" kern="1200" cap="all" dirty="0">
                <a:solidFill>
                  <a:schemeClr val="tx1"/>
                </a:solidFill>
                <a:latin typeface="+mj-lt"/>
                <a:ea typeface="+mj-ea"/>
                <a:cs typeface="+mj-cs"/>
              </a:rPr>
            </a:br>
            <a:r>
              <a:rPr lang="en-US" sz="2500" b="1" kern="1200" cap="all" dirty="0">
                <a:solidFill>
                  <a:schemeClr val="tx1"/>
                </a:solidFill>
                <a:latin typeface="+mj-lt"/>
                <a:ea typeface="+mj-ea"/>
                <a:cs typeface="+mj-cs"/>
              </a:rPr>
              <a:t>2025</a:t>
            </a:r>
            <a:br>
              <a:rPr lang="en-US" sz="3800" b="1" kern="1200" cap="all" dirty="0">
                <a:solidFill>
                  <a:schemeClr val="tx1"/>
                </a:solidFill>
                <a:latin typeface="+mj-lt"/>
                <a:ea typeface="+mj-ea"/>
                <a:cs typeface="+mj-cs"/>
              </a:rPr>
            </a:br>
            <a:endParaRPr lang="en-US" sz="3800" b="1" kern="1200" dirty="0">
              <a:solidFill>
                <a:schemeClr val="tx1"/>
              </a:solidFill>
              <a:latin typeface="+mj-lt"/>
              <a:ea typeface="+mj-ea"/>
              <a:cs typeface="+mj-cs"/>
            </a:endParaRPr>
          </a:p>
        </p:txBody>
      </p:sp>
      <p:sp>
        <p:nvSpPr>
          <p:cNvPr id="3" name="Subtitle 2">
            <a:extLst>
              <a:ext uri="{FF2B5EF4-FFF2-40B4-BE49-F238E27FC236}">
                <a16:creationId xmlns:a16="http://schemas.microsoft.com/office/drawing/2014/main" id="{5C21DB51-B889-7793-FBA1-24092BCF4D5C}"/>
              </a:ext>
            </a:extLst>
          </p:cNvPr>
          <p:cNvSpPr>
            <a:spLocks noGrp="1"/>
          </p:cNvSpPr>
          <p:nvPr>
            <p:ph type="subTitle" idx="1"/>
          </p:nvPr>
        </p:nvSpPr>
        <p:spPr>
          <a:xfrm>
            <a:off x="420415" y="3451334"/>
            <a:ext cx="7325709" cy="856515"/>
          </a:xfrm>
          <a:ln>
            <a:solidFill>
              <a:schemeClr val="accent1"/>
            </a:solidFill>
          </a:ln>
        </p:spPr>
        <p:txBody>
          <a:bodyPr vert="horz" lIns="91440" tIns="45720" rIns="91440" bIns="45720" rtlCol="0" anchor="b">
            <a:normAutofit fontScale="25000" lnSpcReduction="20000"/>
          </a:bodyPr>
          <a:lstStyle/>
          <a:p>
            <a:endParaRPr lang="en-US" dirty="0">
              <a:solidFill>
                <a:schemeClr val="accent1"/>
              </a:solidFill>
            </a:endParaRPr>
          </a:p>
          <a:p>
            <a:pPr algn="ctr"/>
            <a:r>
              <a:rPr lang="en-US" sz="18000" dirty="0">
                <a:solidFill>
                  <a:schemeClr val="accent1"/>
                </a:solidFill>
              </a:rPr>
              <a:t>PUBLIC HEARINGS 101</a:t>
            </a:r>
          </a:p>
        </p:txBody>
      </p:sp>
      <p:cxnSp>
        <p:nvCxnSpPr>
          <p:cNvPr id="12" name="Straight Connector 11">
            <a:extLst>
              <a:ext uri="{FF2B5EF4-FFF2-40B4-BE49-F238E27FC236}">
                <a16:creationId xmlns:a16="http://schemas.microsoft.com/office/drawing/2014/main" id="{D132AEA7-A24A-45A9-BF8F-D0AFF34DF6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805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5" name="Picture 4" descr="A blue and green dots&#10;&#10;AI-generated content may be incorrect.">
            <a:extLst>
              <a:ext uri="{FF2B5EF4-FFF2-40B4-BE49-F238E27FC236}">
                <a16:creationId xmlns:a16="http://schemas.microsoft.com/office/drawing/2014/main" id="{D4F93C0D-AAED-08D6-69C0-E594CDC73B3F}"/>
              </a:ext>
            </a:extLst>
          </p:cNvPr>
          <p:cNvPicPr>
            <a:picLocks noChangeAspect="1"/>
          </p:cNvPicPr>
          <p:nvPr/>
        </p:nvPicPr>
        <p:blipFill>
          <a:blip r:embed="rId3"/>
          <a:srcRect l="37917"/>
          <a:stretch>
            <a:fillRect/>
          </a:stretch>
        </p:blipFill>
        <p:spPr>
          <a:xfrm>
            <a:off x="7746124" y="105108"/>
            <a:ext cx="4340774" cy="6752890"/>
          </a:xfrm>
          <a:prstGeom prst="rect">
            <a:avLst/>
          </a:prstGeom>
        </p:spPr>
      </p:pic>
      <p:sp>
        <p:nvSpPr>
          <p:cNvPr id="4" name="TextBox 3">
            <a:extLst>
              <a:ext uri="{FF2B5EF4-FFF2-40B4-BE49-F238E27FC236}">
                <a16:creationId xmlns:a16="http://schemas.microsoft.com/office/drawing/2014/main" id="{85EB8602-738C-6C99-E1E3-2618A9B29A6E}"/>
              </a:ext>
            </a:extLst>
          </p:cNvPr>
          <p:cNvSpPr txBox="1"/>
          <p:nvPr/>
        </p:nvSpPr>
        <p:spPr>
          <a:xfrm>
            <a:off x="1322066" y="5580993"/>
            <a:ext cx="3306686" cy="1200329"/>
          </a:xfrm>
          <a:prstGeom prst="rect">
            <a:avLst/>
          </a:prstGeom>
          <a:noFill/>
        </p:spPr>
        <p:txBody>
          <a:bodyPr wrap="square" rtlCol="0">
            <a:spAutoFit/>
          </a:bodyPr>
          <a:lstStyle/>
          <a:p>
            <a:pPr algn="ctr"/>
            <a:r>
              <a:rPr lang="en-GB" b="1" dirty="0"/>
              <a:t>GREG TRAMLEY</a:t>
            </a:r>
            <a:endParaRPr lang="en-GB" dirty="0"/>
          </a:p>
          <a:p>
            <a:pPr algn="ctr"/>
            <a:r>
              <a:rPr lang="en-GB" b="1" dirty="0"/>
              <a:t>MCCANDLESS TRAMLEY</a:t>
            </a:r>
            <a:endParaRPr lang="en-GB" dirty="0"/>
          </a:p>
          <a:p>
            <a:pPr algn="ctr"/>
            <a:r>
              <a:rPr lang="en-GB" b="1" dirty="0"/>
              <a:t>MUNICIPAL LAWYERS</a:t>
            </a:r>
            <a:endParaRPr lang="en-GB" dirty="0"/>
          </a:p>
          <a:p>
            <a:pPr algn="ctr">
              <a:spcAft>
                <a:spcPts val="600"/>
              </a:spcAft>
            </a:pPr>
            <a:endParaRPr lang="en-US" dirty="0"/>
          </a:p>
        </p:txBody>
      </p:sp>
    </p:spTree>
    <p:extLst>
      <p:ext uri="{BB962C8B-B14F-4D97-AF65-F5344CB8AC3E}">
        <p14:creationId xmlns:p14="http://schemas.microsoft.com/office/powerpoint/2010/main" val="1627480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45B10A-B553-9CB6-6116-04E37225FF56}"/>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07AC5EA-70C2-138B-671D-814CC3760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A5B94B9-58AC-9511-3CF7-B176EB864A8D}"/>
              </a:ext>
            </a:extLst>
          </p:cNvPr>
          <p:cNvSpPr>
            <a:spLocks noGrp="1"/>
          </p:cNvSpPr>
          <p:nvPr>
            <p:ph type="title"/>
          </p:nvPr>
        </p:nvSpPr>
        <p:spPr>
          <a:xfrm>
            <a:off x="640080" y="914399"/>
            <a:ext cx="3000587" cy="4160520"/>
          </a:xfrm>
        </p:spPr>
        <p:txBody>
          <a:bodyPr anchor="t">
            <a:normAutofit/>
          </a:bodyPr>
          <a:lstStyle/>
          <a:p>
            <a:r>
              <a:rPr lang="en-US" sz="3600" dirty="0"/>
              <a:t>Giving notice of a public hearing</a:t>
            </a:r>
            <a:endParaRPr lang="en-GB" sz="3600" dirty="0">
              <a:latin typeface="Adelle Sans Devanagari" panose="02000503000000020004" pitchFamily="2" charset="-78"/>
              <a:cs typeface="Adelle Sans Devanagari" panose="02000503000000020004" pitchFamily="2" charset="-78"/>
            </a:endParaRPr>
          </a:p>
        </p:txBody>
      </p:sp>
      <p:cxnSp>
        <p:nvCxnSpPr>
          <p:cNvPr id="19" name="Straight Connector 18">
            <a:extLst>
              <a:ext uri="{FF2B5EF4-FFF2-40B4-BE49-F238E27FC236}">
                <a16:creationId xmlns:a16="http://schemas.microsoft.com/office/drawing/2014/main" id="{FF61AE3A-1005-71AB-38A0-EE5FC929C09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18E678EA-4062-C7CC-F9C4-0E097BDA970F}"/>
              </a:ext>
            </a:extLst>
          </p:cNvPr>
          <p:cNvGraphicFramePr>
            <a:graphicFrameLocks noGrp="1"/>
          </p:cNvGraphicFramePr>
          <p:nvPr>
            <p:ph idx="1"/>
            <p:extLst>
              <p:ext uri="{D42A27DB-BD31-4B8C-83A1-F6EECF244321}">
                <p14:modId xmlns:p14="http://schemas.microsoft.com/office/powerpoint/2010/main" val="2805736446"/>
              </p:ext>
            </p:extLst>
          </p:nvPr>
        </p:nvGraphicFramePr>
        <p:xfrm>
          <a:off x="4303332" y="585215"/>
          <a:ext cx="7216416" cy="5597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715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AAAF99-DDE8-93F5-DBBF-97D0D9776633}"/>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2AA78D8-7B79-5C0F-7611-0311BB25B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6C0F2B4-915D-3D87-A83B-49CC7EEE5AE9}"/>
              </a:ext>
            </a:extLst>
          </p:cNvPr>
          <p:cNvSpPr>
            <a:spLocks noGrp="1"/>
          </p:cNvSpPr>
          <p:nvPr>
            <p:ph type="title"/>
          </p:nvPr>
        </p:nvSpPr>
        <p:spPr>
          <a:xfrm>
            <a:off x="640080" y="914399"/>
            <a:ext cx="3000587" cy="4160520"/>
          </a:xfrm>
        </p:spPr>
        <p:txBody>
          <a:bodyPr anchor="t">
            <a:normAutofit/>
          </a:bodyPr>
          <a:lstStyle/>
          <a:p>
            <a:r>
              <a:rPr lang="en-US" dirty="0"/>
              <a:t>What is necessary for the minutes of a public hearing?</a:t>
            </a:r>
            <a:endParaRPr lang="en-GB" dirty="0"/>
          </a:p>
        </p:txBody>
      </p:sp>
      <p:cxnSp>
        <p:nvCxnSpPr>
          <p:cNvPr id="19" name="Straight Connector 18">
            <a:extLst>
              <a:ext uri="{FF2B5EF4-FFF2-40B4-BE49-F238E27FC236}">
                <a16:creationId xmlns:a16="http://schemas.microsoft.com/office/drawing/2014/main" id="{24FFB383-34FB-9A2B-DBA4-112D2A3E53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AAD5DDDC-0805-ACE6-ED84-38D50B62DEB3}"/>
              </a:ext>
            </a:extLst>
          </p:cNvPr>
          <p:cNvGraphicFramePr>
            <a:graphicFrameLocks noGrp="1"/>
          </p:cNvGraphicFramePr>
          <p:nvPr>
            <p:ph idx="1"/>
            <p:extLst>
              <p:ext uri="{D42A27DB-BD31-4B8C-83A1-F6EECF244321}">
                <p14:modId xmlns:p14="http://schemas.microsoft.com/office/powerpoint/2010/main" val="883864973"/>
              </p:ext>
            </p:extLst>
          </p:nvPr>
        </p:nvGraphicFramePr>
        <p:xfrm>
          <a:off x="4303332" y="585215"/>
          <a:ext cx="7216416" cy="5597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7119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A0F534-18DA-0700-123A-F3F82888DE1C}"/>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FF81869-10CE-1615-13E6-F25948675A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ABFA58-5DD3-AA05-1E0E-C9D84F4DA0FA}"/>
              </a:ext>
            </a:extLst>
          </p:cNvPr>
          <p:cNvSpPr>
            <a:spLocks noGrp="1"/>
          </p:cNvSpPr>
          <p:nvPr>
            <p:ph type="title"/>
          </p:nvPr>
        </p:nvSpPr>
        <p:spPr>
          <a:xfrm>
            <a:off x="640080" y="914399"/>
            <a:ext cx="3000587" cy="4160520"/>
          </a:xfrm>
        </p:spPr>
        <p:txBody>
          <a:bodyPr anchor="t">
            <a:normAutofit/>
          </a:bodyPr>
          <a:lstStyle/>
          <a:p>
            <a:r>
              <a:rPr lang="en-US" dirty="0"/>
              <a:t>What should the minutes include?</a:t>
            </a:r>
            <a:endParaRPr lang="en-GB" dirty="0"/>
          </a:p>
        </p:txBody>
      </p:sp>
      <p:cxnSp>
        <p:nvCxnSpPr>
          <p:cNvPr id="19" name="Straight Connector 18">
            <a:extLst>
              <a:ext uri="{FF2B5EF4-FFF2-40B4-BE49-F238E27FC236}">
                <a16:creationId xmlns:a16="http://schemas.microsoft.com/office/drawing/2014/main" id="{F7B38B80-9C2C-3553-73B0-E3FAFE9E81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34416DC8-D126-0C6A-1EAC-7982418F6F82}"/>
              </a:ext>
            </a:extLst>
          </p:cNvPr>
          <p:cNvGraphicFramePr>
            <a:graphicFrameLocks noGrp="1"/>
          </p:cNvGraphicFramePr>
          <p:nvPr>
            <p:ph idx="1"/>
            <p:extLst>
              <p:ext uri="{D42A27DB-BD31-4B8C-83A1-F6EECF244321}">
                <p14:modId xmlns:p14="http://schemas.microsoft.com/office/powerpoint/2010/main" val="2985427378"/>
              </p:ext>
            </p:extLst>
          </p:nvPr>
        </p:nvGraphicFramePr>
        <p:xfrm>
          <a:off x="4303332" y="585215"/>
          <a:ext cx="7216416" cy="5597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7787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ABCA09-355C-26F6-9A1E-86999C39B77C}"/>
            </a:ext>
          </a:extLst>
        </p:cNvPr>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CFD1D2CD-954D-4C4D-B505-05EAD159B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6EE3C591-9C31-35C4-1414-715A9B930C19}"/>
              </a:ext>
            </a:extLst>
          </p:cNvPr>
          <p:cNvSpPr>
            <a:spLocks noGrp="1"/>
          </p:cNvSpPr>
          <p:nvPr>
            <p:ph type="title"/>
          </p:nvPr>
        </p:nvSpPr>
        <p:spPr>
          <a:xfrm>
            <a:off x="514117" y="952500"/>
            <a:ext cx="4124557" cy="3524250"/>
          </a:xfrm>
        </p:spPr>
        <p:txBody>
          <a:bodyPr vert="horz" lIns="91440" tIns="45720" rIns="91440" bIns="45720" rtlCol="0" anchor="t">
            <a:normAutofit/>
          </a:bodyPr>
          <a:lstStyle/>
          <a:p>
            <a:pPr>
              <a:lnSpc>
                <a:spcPct val="90000"/>
              </a:lnSpc>
            </a:pPr>
            <a:r>
              <a:rPr lang="en-US" sz="5800" b="1" kern="1200" dirty="0">
                <a:solidFill>
                  <a:schemeClr val="tx1"/>
                </a:solidFill>
                <a:latin typeface="+mj-lt"/>
                <a:ea typeface="+mj-ea"/>
                <a:cs typeface="+mj-cs"/>
              </a:rPr>
              <a:t>How detailed do the minutes need to be?</a:t>
            </a:r>
          </a:p>
        </p:txBody>
      </p:sp>
      <p:cxnSp>
        <p:nvCxnSpPr>
          <p:cNvPr id="34" name="Straight Connector 33">
            <a:extLst>
              <a:ext uri="{FF2B5EF4-FFF2-40B4-BE49-F238E27FC236}">
                <a16:creationId xmlns:a16="http://schemas.microsoft.com/office/drawing/2014/main" id="{A2D508B3-A66C-833E-D929-8DC2116356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2088" y="4882722"/>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8332AEA6-5751-F816-5B10-3F1FE2496E79}"/>
              </a:ext>
            </a:extLst>
          </p:cNvPr>
          <p:cNvGraphicFramePr>
            <a:graphicFrameLocks noGrp="1"/>
          </p:cNvGraphicFramePr>
          <p:nvPr>
            <p:ph idx="1"/>
            <p:extLst>
              <p:ext uri="{D42A27DB-BD31-4B8C-83A1-F6EECF244321}">
                <p14:modId xmlns:p14="http://schemas.microsoft.com/office/powerpoint/2010/main" val="4004202882"/>
              </p:ext>
            </p:extLst>
          </p:nvPr>
        </p:nvGraphicFramePr>
        <p:xfrm>
          <a:off x="5230762" y="585215"/>
          <a:ext cx="6288986" cy="5597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0432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04EA46-C820-06EA-A393-D52E85B9B6D3}"/>
            </a:ext>
          </a:extLst>
        </p:cNvPr>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1EDEC871-8EB9-27E5-DBCB-B008DB8213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B20F3ECD-5745-C6F5-0E85-FDDBE3F22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BC123C16-C070-CEE8-755E-68AC93A630C5}"/>
              </a:ext>
            </a:extLst>
          </p:cNvPr>
          <p:cNvSpPr>
            <a:spLocks noGrp="1"/>
          </p:cNvSpPr>
          <p:nvPr>
            <p:ph type="title"/>
          </p:nvPr>
        </p:nvSpPr>
        <p:spPr>
          <a:xfrm>
            <a:off x="514117" y="952500"/>
            <a:ext cx="4124557" cy="3524250"/>
          </a:xfrm>
        </p:spPr>
        <p:txBody>
          <a:bodyPr vert="horz" lIns="91440" tIns="45720" rIns="91440" bIns="45720" rtlCol="0" anchor="t">
            <a:normAutofit/>
          </a:bodyPr>
          <a:lstStyle/>
          <a:p>
            <a:pPr>
              <a:lnSpc>
                <a:spcPct val="90000"/>
              </a:lnSpc>
            </a:pPr>
            <a:r>
              <a:rPr lang="en-US" sz="5800" b="1" kern="1200" dirty="0">
                <a:solidFill>
                  <a:schemeClr val="tx1"/>
                </a:solidFill>
                <a:latin typeface="+mj-lt"/>
                <a:ea typeface="+mj-ea"/>
                <a:cs typeface="+mj-cs"/>
              </a:rPr>
              <a:t>How detailed do the minutes need to be?</a:t>
            </a:r>
          </a:p>
        </p:txBody>
      </p:sp>
      <p:cxnSp>
        <p:nvCxnSpPr>
          <p:cNvPr id="34" name="Straight Connector 33">
            <a:extLst>
              <a:ext uri="{FF2B5EF4-FFF2-40B4-BE49-F238E27FC236}">
                <a16:creationId xmlns:a16="http://schemas.microsoft.com/office/drawing/2014/main" id="{62E71A15-DA67-F319-FC4C-4E277848E5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2088" y="4882722"/>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43E8DE02-64C1-64C1-2CCB-94DCD4347489}"/>
              </a:ext>
            </a:extLst>
          </p:cNvPr>
          <p:cNvGraphicFramePr>
            <a:graphicFrameLocks noGrp="1"/>
          </p:cNvGraphicFramePr>
          <p:nvPr>
            <p:ph idx="1"/>
            <p:extLst>
              <p:ext uri="{D42A27DB-BD31-4B8C-83A1-F6EECF244321}">
                <p14:modId xmlns:p14="http://schemas.microsoft.com/office/powerpoint/2010/main" val="1377961387"/>
              </p:ext>
            </p:extLst>
          </p:nvPr>
        </p:nvGraphicFramePr>
        <p:xfrm>
          <a:off x="5230762" y="585215"/>
          <a:ext cx="6288986" cy="5597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167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1E35761-07A9-FAFA-EB36-079FA25DE038}"/>
            </a:ext>
          </a:extLst>
        </p:cNvPr>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EBB347AF-E6B1-E590-8F60-A73FDD2866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26FFB5EF-F4DF-0319-DBF7-40DDB2220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1681C4F9-6B8B-B5A5-7BD5-9EF45486AF7D}"/>
              </a:ext>
            </a:extLst>
          </p:cNvPr>
          <p:cNvSpPr>
            <a:spLocks noGrp="1"/>
          </p:cNvSpPr>
          <p:nvPr>
            <p:ph type="title"/>
          </p:nvPr>
        </p:nvSpPr>
        <p:spPr>
          <a:xfrm>
            <a:off x="514117" y="952500"/>
            <a:ext cx="4124557" cy="3524250"/>
          </a:xfrm>
        </p:spPr>
        <p:txBody>
          <a:bodyPr vert="horz" lIns="91440" tIns="45720" rIns="91440" bIns="45720" rtlCol="0" anchor="t">
            <a:normAutofit/>
          </a:bodyPr>
          <a:lstStyle/>
          <a:p>
            <a:pPr>
              <a:lnSpc>
                <a:spcPct val="90000"/>
              </a:lnSpc>
            </a:pPr>
            <a:r>
              <a:rPr lang="en-US" sz="5800" b="1" kern="1200" dirty="0">
                <a:solidFill>
                  <a:schemeClr val="tx1"/>
                </a:solidFill>
                <a:latin typeface="+mj-lt"/>
                <a:ea typeface="+mj-ea"/>
                <a:cs typeface="+mj-cs"/>
              </a:rPr>
              <a:t>How detailed do the minutes need to be?</a:t>
            </a:r>
          </a:p>
        </p:txBody>
      </p:sp>
      <p:cxnSp>
        <p:nvCxnSpPr>
          <p:cNvPr id="34" name="Straight Connector 33">
            <a:extLst>
              <a:ext uri="{FF2B5EF4-FFF2-40B4-BE49-F238E27FC236}">
                <a16:creationId xmlns:a16="http://schemas.microsoft.com/office/drawing/2014/main" id="{3EFCC301-A781-57E2-9D97-9BF5D2E8D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2088" y="4882722"/>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3547DD7A-F995-6A77-8C10-F6DD7CDE998E}"/>
              </a:ext>
            </a:extLst>
          </p:cNvPr>
          <p:cNvGraphicFramePr>
            <a:graphicFrameLocks noGrp="1"/>
          </p:cNvGraphicFramePr>
          <p:nvPr>
            <p:ph idx="1"/>
            <p:extLst>
              <p:ext uri="{D42A27DB-BD31-4B8C-83A1-F6EECF244321}">
                <p14:modId xmlns:p14="http://schemas.microsoft.com/office/powerpoint/2010/main" val="2728328884"/>
              </p:ext>
            </p:extLst>
          </p:nvPr>
        </p:nvGraphicFramePr>
        <p:xfrm>
          <a:off x="4974771" y="585214"/>
          <a:ext cx="6544977" cy="60550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8363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DE01B1-25A7-50BE-5475-2D5C73058EB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317B82C-CB58-BD7B-21B0-9AC86D57D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7F759785-DDD6-C7AD-2902-AC8E820F5A40}"/>
              </a:ext>
            </a:extLst>
          </p:cNvPr>
          <p:cNvSpPr>
            <a:spLocks noGrp="1"/>
          </p:cNvSpPr>
          <p:nvPr>
            <p:ph type="title"/>
          </p:nvPr>
        </p:nvSpPr>
        <p:spPr>
          <a:xfrm>
            <a:off x="640080" y="914399"/>
            <a:ext cx="4070143" cy="4539344"/>
          </a:xfrm>
        </p:spPr>
        <p:txBody>
          <a:bodyPr>
            <a:normAutofit fontScale="90000"/>
          </a:bodyPr>
          <a:lstStyle/>
          <a:p>
            <a:pPr>
              <a:lnSpc>
                <a:spcPct val="90000"/>
              </a:lnSpc>
            </a:pPr>
            <a:br>
              <a:rPr lang="en-US"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800" dirty="0"/>
              <a:t>Municipal Act </a:t>
            </a:r>
            <a:br>
              <a:rPr lang="en-US" sz="4800" dirty="0"/>
            </a:br>
            <a:br>
              <a:rPr lang="en-US" sz="4800" dirty="0"/>
            </a:br>
            <a:r>
              <a:rPr lang="en-US" sz="4800" dirty="0"/>
              <a:t>Council attendance at the public hearing</a:t>
            </a:r>
            <a:br>
              <a:rPr lang="en-US" sz="4800" dirty="0"/>
            </a:br>
            <a:endPar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p:txBody>
      </p:sp>
      <p:sp>
        <p:nvSpPr>
          <p:cNvPr id="3" name="Content Placeholder 2">
            <a:extLst>
              <a:ext uri="{FF2B5EF4-FFF2-40B4-BE49-F238E27FC236}">
                <a16:creationId xmlns:a16="http://schemas.microsoft.com/office/drawing/2014/main" id="{533E16C2-5C70-0AEA-A8D7-D4E7F84E8CCC}"/>
              </a:ext>
            </a:extLst>
          </p:cNvPr>
          <p:cNvSpPr>
            <a:spLocks noGrp="1"/>
          </p:cNvSpPr>
          <p:nvPr>
            <p:ph idx="1"/>
          </p:nvPr>
        </p:nvSpPr>
        <p:spPr>
          <a:xfrm>
            <a:off x="4710222" y="522514"/>
            <a:ext cx="7394691" cy="5943600"/>
          </a:xfrm>
        </p:spPr>
        <p:txBody>
          <a:bodyPr>
            <a:normAutofit fontScale="85000" lnSpcReduction="20000"/>
          </a:bodyPr>
          <a:lstStyle/>
          <a:p>
            <a:pPr marL="0" indent="0">
              <a:buNone/>
            </a:pPr>
            <a:r>
              <a:rPr lang="en-US" b="1" dirty="0"/>
              <a:t>Council members must attend:</a:t>
            </a:r>
            <a:endParaRPr lang="en-GB" b="1" dirty="0"/>
          </a:p>
          <a:p>
            <a:pPr marL="0" indent="0">
              <a:spcBef>
                <a:spcPts val="0"/>
              </a:spcBef>
              <a:buNone/>
            </a:pPr>
            <a:endParaRPr lang="en-US" b="1" dirty="0"/>
          </a:p>
          <a:p>
            <a:pPr marL="0" indent="0">
              <a:spcBef>
                <a:spcPts val="0"/>
              </a:spcBef>
              <a:buNone/>
            </a:pPr>
            <a:r>
              <a:rPr lang="en-US" b="1" dirty="0"/>
              <a:t>Municipal Act</a:t>
            </a:r>
            <a:endParaRPr lang="en-GB" b="1" dirty="0"/>
          </a:p>
          <a:p>
            <a:pPr marL="0" indent="0">
              <a:spcBef>
                <a:spcPts val="0"/>
              </a:spcBef>
              <a:buNone/>
            </a:pPr>
            <a:r>
              <a:rPr lang="en-US" b="1" dirty="0"/>
              <a:t>160(1)  This section applies in respect of a public hearing that a council is required under this Act to hold.</a:t>
            </a:r>
            <a:endParaRPr lang="en-GB" b="1" dirty="0"/>
          </a:p>
          <a:p>
            <a:pPr marL="0" indent="0">
              <a:spcBef>
                <a:spcPts val="0"/>
              </a:spcBef>
              <a:buNone/>
            </a:pPr>
            <a:endParaRPr lang="en-US" b="1" dirty="0"/>
          </a:p>
          <a:p>
            <a:pPr marL="0" indent="0">
              <a:spcBef>
                <a:spcPts val="0"/>
              </a:spcBef>
              <a:buNone/>
            </a:pPr>
            <a:r>
              <a:rPr lang="en-US" b="1" dirty="0"/>
              <a:t>Attendance of members at public hearing</a:t>
            </a:r>
            <a:endParaRPr lang="en-GB" b="1" dirty="0"/>
          </a:p>
          <a:p>
            <a:pPr marL="0" indent="0">
              <a:spcBef>
                <a:spcPts val="0"/>
              </a:spcBef>
              <a:buNone/>
            </a:pPr>
            <a:r>
              <a:rPr lang="en-US" b="1" dirty="0"/>
              <a:t>160(2)  Each member of the council must attend the public hearing unless the member</a:t>
            </a:r>
            <a:endParaRPr lang="en-GB" b="1" dirty="0"/>
          </a:p>
          <a:p>
            <a:pPr marL="0" indent="0">
              <a:spcBef>
                <a:spcPts val="0"/>
              </a:spcBef>
              <a:buNone/>
            </a:pPr>
            <a:r>
              <a:rPr lang="en-US" b="1" dirty="0"/>
              <a:t>(a) is excused by the other members from attending the hearing;</a:t>
            </a:r>
            <a:endParaRPr lang="en-GB" b="1" dirty="0"/>
          </a:p>
          <a:p>
            <a:pPr marL="0" indent="0">
              <a:spcBef>
                <a:spcPts val="0"/>
              </a:spcBef>
              <a:buNone/>
            </a:pPr>
            <a:r>
              <a:rPr lang="en-US" b="1" dirty="0"/>
              <a:t>(b) is unable to attend owing to illness; or</a:t>
            </a:r>
            <a:endParaRPr lang="en-GB" b="1" dirty="0"/>
          </a:p>
          <a:p>
            <a:pPr marL="0" indent="0">
              <a:spcBef>
                <a:spcPts val="0"/>
              </a:spcBef>
              <a:buNone/>
            </a:pPr>
            <a:r>
              <a:rPr lang="en-US" b="1" dirty="0"/>
              <a:t>(c) is required under </a:t>
            </a:r>
            <a:r>
              <a:rPr lang="en-US" b="1" i="1" dirty="0"/>
              <a:t>The Municipal Council Conflict of Interest Act</a:t>
            </a:r>
            <a:r>
              <a:rPr lang="en-US" b="1" dirty="0"/>
              <a:t> to withdraw from the hearing.</a:t>
            </a:r>
            <a:endParaRPr lang="en-GB" b="1" dirty="0"/>
          </a:p>
          <a:p>
            <a:pPr marL="0" indent="0">
              <a:spcBef>
                <a:spcPts val="0"/>
              </a:spcBef>
              <a:buNone/>
            </a:pPr>
            <a:endParaRPr lang="en-GB" b="1" dirty="0"/>
          </a:p>
          <a:p>
            <a:pPr marL="0" indent="0">
              <a:spcBef>
                <a:spcPts val="0"/>
              </a:spcBef>
              <a:buNone/>
            </a:pPr>
            <a:r>
              <a:rPr lang="en-US" b="1" dirty="0"/>
              <a:t>Ability to attend is not as much an issue with the ability to attend virtually now included in the Act.</a:t>
            </a:r>
            <a:endParaRPr lang="en-GB" b="1" dirty="0"/>
          </a:p>
          <a:p>
            <a:pPr marL="0" indent="0">
              <a:spcBef>
                <a:spcPts val="0"/>
              </a:spcBef>
              <a:buNone/>
            </a:pPr>
            <a:endParaRPr lang="en-US" b="1" dirty="0"/>
          </a:p>
          <a:p>
            <a:pPr marL="0" indent="0">
              <a:spcBef>
                <a:spcPts val="0"/>
              </a:spcBef>
              <a:buNone/>
            </a:pPr>
            <a:r>
              <a:rPr lang="en-US" b="1" dirty="0"/>
              <a:t>Participating member deemed to be present</a:t>
            </a:r>
            <a:endParaRPr lang="en-GB" b="1" dirty="0"/>
          </a:p>
          <a:p>
            <a:pPr marL="0" indent="0">
              <a:spcBef>
                <a:spcPts val="0"/>
              </a:spcBef>
              <a:buNone/>
            </a:pPr>
            <a:r>
              <a:rPr lang="en-US" b="1" dirty="0"/>
              <a:t>160(2.1)  A member participating in a hearing conducted partially or entirely by means of an electronic or other communication facility is deemed to be in attendance at the meeting.</a:t>
            </a:r>
            <a:endParaRPr lang="en-GB" b="1" dirty="0"/>
          </a:p>
          <a:p>
            <a:pPr marL="0" indent="0">
              <a:buNone/>
            </a:pPr>
            <a:endParaRPr lang="en-US" dirty="0"/>
          </a:p>
        </p:txBody>
      </p:sp>
    </p:spTree>
    <p:extLst>
      <p:ext uri="{BB962C8B-B14F-4D97-AF65-F5344CB8AC3E}">
        <p14:creationId xmlns:p14="http://schemas.microsoft.com/office/powerpoint/2010/main" val="3202737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8BE815-DBA0-375D-58E1-0D7A1C304C8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60F23F-FFFC-5210-421A-5DEF6C028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7D3A706B-5F4A-0590-EDAD-0687777E9573}"/>
              </a:ext>
            </a:extLst>
          </p:cNvPr>
          <p:cNvSpPr>
            <a:spLocks noGrp="1"/>
          </p:cNvSpPr>
          <p:nvPr>
            <p:ph type="title"/>
          </p:nvPr>
        </p:nvSpPr>
        <p:spPr>
          <a:xfrm>
            <a:off x="640080" y="762000"/>
            <a:ext cx="4070143" cy="4691743"/>
          </a:xfrm>
        </p:spPr>
        <p:txBody>
          <a:bodyPr>
            <a:normAutofit fontScale="90000"/>
          </a:bodyPr>
          <a:lstStyle/>
          <a:p>
            <a:pPr>
              <a:lnSpc>
                <a:spcPct val="90000"/>
              </a:lnSpc>
            </a:pPr>
            <a:br>
              <a:rPr lang="en-US"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800" dirty="0"/>
              <a:t>Planning Act</a:t>
            </a:r>
            <a:br>
              <a:rPr lang="en-US" sz="4800" dirty="0"/>
            </a:br>
            <a:br>
              <a:rPr lang="en-US" sz="4800" dirty="0"/>
            </a:br>
            <a:r>
              <a:rPr lang="en-US" sz="4800" dirty="0"/>
              <a:t>Council attendance at the public hearing</a:t>
            </a:r>
            <a:br>
              <a:rPr lang="en-US" sz="4800" dirty="0"/>
            </a:br>
            <a:endPar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p:txBody>
      </p:sp>
      <p:sp>
        <p:nvSpPr>
          <p:cNvPr id="3" name="Content Placeholder 2">
            <a:extLst>
              <a:ext uri="{FF2B5EF4-FFF2-40B4-BE49-F238E27FC236}">
                <a16:creationId xmlns:a16="http://schemas.microsoft.com/office/drawing/2014/main" id="{11D31B36-822C-ABF4-5646-61092A4C419C}"/>
              </a:ext>
            </a:extLst>
          </p:cNvPr>
          <p:cNvSpPr>
            <a:spLocks noGrp="1"/>
          </p:cNvSpPr>
          <p:nvPr>
            <p:ph idx="1"/>
          </p:nvPr>
        </p:nvSpPr>
        <p:spPr>
          <a:xfrm>
            <a:off x="4710222" y="522514"/>
            <a:ext cx="7394691" cy="5943600"/>
          </a:xfrm>
        </p:spPr>
        <p:txBody>
          <a:bodyPr>
            <a:normAutofit lnSpcReduction="10000"/>
          </a:bodyPr>
          <a:lstStyle/>
          <a:p>
            <a:pPr marL="0" indent="0">
              <a:buNone/>
            </a:pPr>
            <a:endParaRPr lang="en-US" b="1" dirty="0"/>
          </a:p>
          <a:p>
            <a:pPr marL="0" indent="0">
              <a:buNone/>
            </a:pPr>
            <a:r>
              <a:rPr lang="en-US" sz="2500" b="1" dirty="0"/>
              <a:t>No provisions or requirements as in the Municipal Act, but reasonable to follow the same rules.  </a:t>
            </a:r>
            <a:endParaRPr lang="en-GB" sz="2500" b="1" dirty="0"/>
          </a:p>
          <a:p>
            <a:pPr marL="0" indent="0">
              <a:buNone/>
            </a:pPr>
            <a:endParaRPr lang="en-US" sz="2500" b="1" dirty="0"/>
          </a:p>
          <a:p>
            <a:pPr marL="0" indent="0">
              <a:buNone/>
            </a:pPr>
            <a:r>
              <a:rPr lang="en-US" sz="2500" b="1" dirty="0"/>
              <a:t>Court-made procedural fairness rules require the decision maker (council member) to be present at the public hearing to be able to participate in the decision-making process.  </a:t>
            </a:r>
          </a:p>
          <a:p>
            <a:pPr marL="0" indent="0">
              <a:buNone/>
            </a:pPr>
            <a:endParaRPr lang="en-US" sz="2500" b="1" dirty="0"/>
          </a:p>
          <a:p>
            <a:pPr marL="0" indent="0">
              <a:buNone/>
            </a:pPr>
            <a:r>
              <a:rPr lang="en-US" sz="2500" b="1" dirty="0"/>
              <a:t>It must also be clear the council member had an opportunity to hear all representations so they could make an informed decision.</a:t>
            </a:r>
            <a:endParaRPr lang="en-GB" sz="2500" b="1" dirty="0"/>
          </a:p>
        </p:txBody>
      </p:sp>
    </p:spTree>
    <p:extLst>
      <p:ext uri="{BB962C8B-B14F-4D97-AF65-F5344CB8AC3E}">
        <p14:creationId xmlns:p14="http://schemas.microsoft.com/office/powerpoint/2010/main" val="3118449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1A4020-421F-8050-352C-E18ABA3DA431}"/>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A637580D-1176-4083-A9A1-BD8ED0899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D2440C-025F-47EE-30B0-88DDC37B4C72}"/>
              </a:ext>
            </a:extLst>
          </p:cNvPr>
          <p:cNvSpPr>
            <a:spLocks noGrp="1"/>
          </p:cNvSpPr>
          <p:nvPr>
            <p:ph type="title"/>
          </p:nvPr>
        </p:nvSpPr>
        <p:spPr>
          <a:xfrm>
            <a:off x="914400" y="1371600"/>
            <a:ext cx="10360152" cy="1139911"/>
          </a:xfrm>
        </p:spPr>
        <p:txBody>
          <a:bodyPr>
            <a:normAutofit/>
          </a:bodyPr>
          <a:lstStyle/>
          <a:p>
            <a:r>
              <a:rPr lang="en-US" dirty="0"/>
              <a:t>Staying on topic at the public hearing</a:t>
            </a:r>
            <a:endParaRPr lang="en-GB" dirty="0"/>
          </a:p>
        </p:txBody>
      </p:sp>
      <p:cxnSp>
        <p:nvCxnSpPr>
          <p:cNvPr id="26" name="Straight Connector 25">
            <a:extLst>
              <a:ext uri="{FF2B5EF4-FFF2-40B4-BE49-F238E27FC236}">
                <a16:creationId xmlns:a16="http://schemas.microsoft.com/office/drawing/2014/main" id="{B9C96FDC-E4C2-7D8A-44BA-572E7CD9E8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1585" y="1027306"/>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77175E8C-E5AE-5146-3003-8043F1BEB149}"/>
              </a:ext>
            </a:extLst>
          </p:cNvPr>
          <p:cNvGraphicFramePr>
            <a:graphicFrameLocks noGrp="1"/>
          </p:cNvGraphicFramePr>
          <p:nvPr>
            <p:ph idx="1"/>
            <p:extLst>
              <p:ext uri="{D42A27DB-BD31-4B8C-83A1-F6EECF244321}">
                <p14:modId xmlns:p14="http://schemas.microsoft.com/office/powerpoint/2010/main" val="1192595125"/>
              </p:ext>
            </p:extLst>
          </p:nvPr>
        </p:nvGraphicFramePr>
        <p:xfrm>
          <a:off x="914400" y="2607561"/>
          <a:ext cx="10363200" cy="36903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3582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CB87C9-5221-A013-F8C2-2603943B7002}"/>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21C69525-1BE4-4BA0-A23C-3BB6C162E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F1CE358-9FC0-5558-BE35-57A0E029B59E}"/>
              </a:ext>
            </a:extLst>
          </p:cNvPr>
          <p:cNvSpPr>
            <a:spLocks noGrp="1"/>
          </p:cNvSpPr>
          <p:nvPr>
            <p:ph type="title"/>
          </p:nvPr>
        </p:nvSpPr>
        <p:spPr>
          <a:xfrm>
            <a:off x="640079" y="1164921"/>
            <a:ext cx="10890929" cy="713983"/>
          </a:xfrm>
        </p:spPr>
        <p:txBody>
          <a:bodyPr>
            <a:normAutofit/>
          </a:bodyPr>
          <a:lstStyle/>
          <a:p>
            <a:pPr>
              <a:lnSpc>
                <a:spcPct val="90000"/>
              </a:lnSpc>
            </a:pPr>
            <a:r>
              <a:rPr lang="en-US" sz="3100" dirty="0"/>
              <a:t>How do you know what information or issue is relevant</a:t>
            </a:r>
            <a:r>
              <a:rPr lang="en-US" sz="3400" dirty="0"/>
              <a:t>?</a:t>
            </a:r>
            <a:endParaRPr lang="en-GB" sz="3400" dirty="0"/>
          </a:p>
        </p:txBody>
      </p:sp>
      <p:cxnSp>
        <p:nvCxnSpPr>
          <p:cNvPr id="40" name="Straight Connector 39">
            <a:extLst>
              <a:ext uri="{FF2B5EF4-FFF2-40B4-BE49-F238E27FC236}">
                <a16:creationId xmlns:a16="http://schemas.microsoft.com/office/drawing/2014/main" id="{B68AF875-C18B-4B48-AE4C-A63FD3CEFB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C6EBEE28-F68E-EE4B-EFF0-C875EBA79072}"/>
              </a:ext>
            </a:extLst>
          </p:cNvPr>
          <p:cNvGraphicFramePr>
            <a:graphicFrameLocks noGrp="1"/>
          </p:cNvGraphicFramePr>
          <p:nvPr>
            <p:ph idx="1"/>
            <p:extLst>
              <p:ext uri="{D42A27DB-BD31-4B8C-83A1-F6EECF244321}">
                <p14:modId xmlns:p14="http://schemas.microsoft.com/office/powerpoint/2010/main" val="279115608"/>
              </p:ext>
            </p:extLst>
          </p:nvPr>
        </p:nvGraphicFramePr>
        <p:xfrm>
          <a:off x="640079" y="1878904"/>
          <a:ext cx="10890929" cy="47097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7538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063F27BC-7079-4FF7-8F7C-ABC82FA3C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597D081-73F6-BA2D-396B-D6DBF608387E}"/>
              </a:ext>
            </a:extLst>
          </p:cNvPr>
          <p:cNvSpPr>
            <a:spLocks noGrp="1"/>
          </p:cNvSpPr>
          <p:nvPr>
            <p:ph type="title"/>
          </p:nvPr>
        </p:nvSpPr>
        <p:spPr>
          <a:xfrm>
            <a:off x="426028" y="1371601"/>
            <a:ext cx="4156364" cy="1789608"/>
          </a:xfrm>
        </p:spPr>
        <p:txBody>
          <a:bodyPr anchor="t">
            <a:normAutofit fontScale="90000"/>
          </a:bodyPr>
          <a:lstStyle/>
          <a:p>
            <a:pPr>
              <a:lnSpc>
                <a:spcPct val="90000"/>
              </a:lnSpc>
            </a:pPr>
            <a:br>
              <a:rPr lang="en-US" sz="3500" dirty="0"/>
            </a:br>
            <a:r>
              <a:rPr lang="en-US" sz="3500" dirty="0">
                <a:solidFill>
                  <a:schemeClr val="tx2">
                    <a:lumMod val="75000"/>
                    <a:lumOff val="25000"/>
                  </a:schemeClr>
                </a:solidFill>
              </a:rPr>
              <a:t>NATURE OF THE PUBLIC HEARING</a:t>
            </a:r>
            <a:br>
              <a:rPr lang="en-US" sz="2800" dirty="0"/>
            </a:br>
            <a:endParaRPr lang="en-US" sz="2800" dirty="0"/>
          </a:p>
        </p:txBody>
      </p:sp>
      <p:cxnSp>
        <p:nvCxnSpPr>
          <p:cNvPr id="36" name="Straight Connector 35">
            <a:extLst>
              <a:ext uri="{FF2B5EF4-FFF2-40B4-BE49-F238E27FC236}">
                <a16:creationId xmlns:a16="http://schemas.microsoft.com/office/drawing/2014/main" id="{40BBF191-9CC8-4313-B1CA-8DF1A53AE4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5" name="Picture 4" descr="Old computer monitors">
            <a:extLst>
              <a:ext uri="{FF2B5EF4-FFF2-40B4-BE49-F238E27FC236}">
                <a16:creationId xmlns:a16="http://schemas.microsoft.com/office/drawing/2014/main" id="{DFA09BAD-E9C1-686C-1DFE-2F926DDF4542}"/>
              </a:ext>
            </a:extLst>
          </p:cNvPr>
          <p:cNvPicPr>
            <a:picLocks noChangeAspect="1"/>
          </p:cNvPicPr>
          <p:nvPr/>
        </p:nvPicPr>
        <p:blipFill>
          <a:blip r:embed="rId2"/>
          <a:srcRect l="19953" r="25247" b="-1"/>
          <a:stretch>
            <a:fillRect/>
          </a:stretch>
        </p:blipFill>
        <p:spPr>
          <a:xfrm>
            <a:off x="716280" y="3552264"/>
            <a:ext cx="2279707" cy="2745660"/>
          </a:xfrm>
          <a:prstGeom prst="rect">
            <a:avLst/>
          </a:prstGeom>
        </p:spPr>
      </p:pic>
      <p:sp>
        <p:nvSpPr>
          <p:cNvPr id="3" name="Content Placeholder 2">
            <a:extLst>
              <a:ext uri="{FF2B5EF4-FFF2-40B4-BE49-F238E27FC236}">
                <a16:creationId xmlns:a16="http://schemas.microsoft.com/office/drawing/2014/main" id="{5CBD5426-E50F-B4CC-5E6E-ECC6B98C743A}"/>
              </a:ext>
            </a:extLst>
          </p:cNvPr>
          <p:cNvSpPr>
            <a:spLocks noGrp="1"/>
          </p:cNvSpPr>
          <p:nvPr>
            <p:ph idx="1"/>
          </p:nvPr>
        </p:nvSpPr>
        <p:spPr>
          <a:xfrm>
            <a:off x="4937760" y="1371601"/>
            <a:ext cx="7053349" cy="4926323"/>
          </a:xfrm>
        </p:spPr>
        <p:txBody>
          <a:bodyPr>
            <a:normAutofit lnSpcReduction="10000"/>
          </a:bodyPr>
          <a:lstStyle/>
          <a:p>
            <a:pPr marL="0" indent="0">
              <a:buNone/>
            </a:pPr>
            <a:endParaRPr lang="en-US" dirty="0"/>
          </a:p>
          <a:p>
            <a:pPr marL="0" indent="0">
              <a:buNone/>
            </a:pP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WHAT TYPE OF PUBLIC HEARING IS REQUIRED WHERE:</a:t>
            </a:r>
            <a:br>
              <a:rPr lang="en-US" sz="2500" b="1" dirty="0">
                <a:solidFill>
                  <a:schemeClr val="tx2">
                    <a:lumMod val="75000"/>
                    <a:lumOff val="25000"/>
                  </a:schemeClr>
                </a:solidFill>
              </a:rPr>
            </a:br>
            <a:b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1.  Council plans to take certain action</a:t>
            </a:r>
            <a:b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br>
            <a:b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OR</a:t>
            </a:r>
            <a:b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br>
            <a:b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2.  Someone has applied to carry out a development and council must decide whether to approve or reject the application</a:t>
            </a:r>
          </a:p>
        </p:txBody>
      </p:sp>
    </p:spTree>
    <p:extLst>
      <p:ext uri="{BB962C8B-B14F-4D97-AF65-F5344CB8AC3E}">
        <p14:creationId xmlns:p14="http://schemas.microsoft.com/office/powerpoint/2010/main" val="3997238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EB1819-3B7D-AA5D-22C3-4D2AF7B197D4}"/>
            </a:ext>
          </a:extLst>
        </p:cNvPr>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A637580D-1176-4083-A9A1-BD8ED0899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67BF9F8-DCF6-A680-9D54-0D242F94B920}"/>
              </a:ext>
            </a:extLst>
          </p:cNvPr>
          <p:cNvSpPr>
            <a:spLocks noGrp="1"/>
          </p:cNvSpPr>
          <p:nvPr>
            <p:ph type="title"/>
          </p:nvPr>
        </p:nvSpPr>
        <p:spPr>
          <a:xfrm>
            <a:off x="914400" y="1371600"/>
            <a:ext cx="10360152" cy="1139911"/>
          </a:xfrm>
        </p:spPr>
        <p:txBody>
          <a:bodyPr>
            <a:normAutofit/>
          </a:bodyPr>
          <a:lstStyle/>
          <a:p>
            <a:pPr>
              <a:lnSpc>
                <a:spcPct val="90000"/>
              </a:lnSpc>
            </a:pPr>
            <a:r>
              <a:rPr lang="en-US" sz="3200" dirty="0"/>
              <a:t>Staying relevant and on topic at the public hearing</a:t>
            </a:r>
            <a:endParaRPr lang="en-GB" sz="3100" dirty="0"/>
          </a:p>
        </p:txBody>
      </p:sp>
      <p:cxnSp>
        <p:nvCxnSpPr>
          <p:cNvPr id="47" name="Straight Connector 46">
            <a:extLst>
              <a:ext uri="{FF2B5EF4-FFF2-40B4-BE49-F238E27FC236}">
                <a16:creationId xmlns:a16="http://schemas.microsoft.com/office/drawing/2014/main" id="{B9C96FDC-E4C2-7D8A-44BA-572E7CD9E8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1585" y="1027306"/>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890E447F-7F4D-FA89-AE72-F40E14EB36E7}"/>
              </a:ext>
            </a:extLst>
          </p:cNvPr>
          <p:cNvGraphicFramePr>
            <a:graphicFrameLocks noGrp="1"/>
          </p:cNvGraphicFramePr>
          <p:nvPr>
            <p:ph idx="1"/>
            <p:extLst>
              <p:ext uri="{D42A27DB-BD31-4B8C-83A1-F6EECF244321}">
                <p14:modId xmlns:p14="http://schemas.microsoft.com/office/powerpoint/2010/main" val="1414090297"/>
              </p:ext>
            </p:extLst>
          </p:nvPr>
        </p:nvGraphicFramePr>
        <p:xfrm>
          <a:off x="914400" y="2607561"/>
          <a:ext cx="10363200" cy="36903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9551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8FC100-CA30-2E1B-4E30-4A3187D8CE90}"/>
            </a:ext>
          </a:extLst>
        </p:cNvPr>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39A5CBF1-7F11-BD6C-E6C8-0713A071A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012CF5-0732-4BB1-AEA0-17B332A2DB39}"/>
              </a:ext>
            </a:extLst>
          </p:cNvPr>
          <p:cNvSpPr>
            <a:spLocks noGrp="1"/>
          </p:cNvSpPr>
          <p:nvPr>
            <p:ph type="title"/>
          </p:nvPr>
        </p:nvSpPr>
        <p:spPr>
          <a:xfrm>
            <a:off x="914400" y="1371601"/>
            <a:ext cx="10360152" cy="683012"/>
          </a:xfrm>
        </p:spPr>
        <p:txBody>
          <a:bodyPr>
            <a:normAutofit/>
          </a:bodyPr>
          <a:lstStyle/>
          <a:p>
            <a:pPr>
              <a:lnSpc>
                <a:spcPct val="90000"/>
              </a:lnSpc>
            </a:pPr>
            <a:r>
              <a:rPr lang="en-US" sz="2800" dirty="0"/>
              <a:t>Staying relevant and on topic at the public hearing</a:t>
            </a:r>
            <a:endParaRPr lang="en-GB" sz="3000" dirty="0"/>
          </a:p>
        </p:txBody>
      </p:sp>
      <p:cxnSp>
        <p:nvCxnSpPr>
          <p:cNvPr id="47" name="Straight Connector 46">
            <a:extLst>
              <a:ext uri="{FF2B5EF4-FFF2-40B4-BE49-F238E27FC236}">
                <a16:creationId xmlns:a16="http://schemas.microsoft.com/office/drawing/2014/main" id="{7481B9FF-E4D8-C1E7-83DB-01C3A93D3C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1585" y="1027306"/>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06D7D02B-089E-FC72-6A67-FCF661ABCB9C}"/>
              </a:ext>
            </a:extLst>
          </p:cNvPr>
          <p:cNvGraphicFramePr>
            <a:graphicFrameLocks noGrp="1"/>
          </p:cNvGraphicFramePr>
          <p:nvPr>
            <p:ph idx="1"/>
            <p:extLst>
              <p:ext uri="{D42A27DB-BD31-4B8C-83A1-F6EECF244321}">
                <p14:modId xmlns:p14="http://schemas.microsoft.com/office/powerpoint/2010/main" val="649434153"/>
              </p:ext>
            </p:extLst>
          </p:nvPr>
        </p:nvGraphicFramePr>
        <p:xfrm>
          <a:off x="914400" y="2242159"/>
          <a:ext cx="10363200" cy="4496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3917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4A5F7B-D0E0-3E81-903E-B08F6C448401}"/>
            </a:ext>
          </a:extLst>
        </p:cNvPr>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6F5B72BC-C091-6A86-8A1E-DA97183E6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10A0BA-D6DE-EC04-0EE9-B513B5B6DB8A}"/>
              </a:ext>
            </a:extLst>
          </p:cNvPr>
          <p:cNvSpPr>
            <a:spLocks noGrp="1"/>
          </p:cNvSpPr>
          <p:nvPr>
            <p:ph type="title"/>
          </p:nvPr>
        </p:nvSpPr>
        <p:spPr>
          <a:xfrm>
            <a:off x="914400" y="1277661"/>
            <a:ext cx="10360152" cy="526080"/>
          </a:xfrm>
        </p:spPr>
        <p:txBody>
          <a:bodyPr>
            <a:normAutofit/>
          </a:bodyPr>
          <a:lstStyle/>
          <a:p>
            <a:pPr>
              <a:lnSpc>
                <a:spcPct val="90000"/>
              </a:lnSpc>
            </a:pPr>
            <a:r>
              <a:rPr lang="en-US" sz="3000" dirty="0"/>
              <a:t>Staying relevant and on topic at the public hearing</a:t>
            </a:r>
            <a:endParaRPr lang="en-GB" sz="3000" dirty="0"/>
          </a:p>
        </p:txBody>
      </p:sp>
      <p:cxnSp>
        <p:nvCxnSpPr>
          <p:cNvPr id="47" name="Straight Connector 46">
            <a:extLst>
              <a:ext uri="{FF2B5EF4-FFF2-40B4-BE49-F238E27FC236}">
                <a16:creationId xmlns:a16="http://schemas.microsoft.com/office/drawing/2014/main" id="{07010BDA-5DE5-99AD-8C4E-2096DEB21B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1585" y="1027306"/>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3A476E18-F706-714E-CE94-6F47D2B14B0C}"/>
              </a:ext>
            </a:extLst>
          </p:cNvPr>
          <p:cNvGraphicFramePr>
            <a:graphicFrameLocks noGrp="1"/>
          </p:cNvGraphicFramePr>
          <p:nvPr>
            <p:ph idx="1"/>
            <p:extLst>
              <p:ext uri="{D42A27DB-BD31-4B8C-83A1-F6EECF244321}">
                <p14:modId xmlns:p14="http://schemas.microsoft.com/office/powerpoint/2010/main" val="4022251713"/>
              </p:ext>
            </p:extLst>
          </p:nvPr>
        </p:nvGraphicFramePr>
        <p:xfrm>
          <a:off x="914400" y="1803741"/>
          <a:ext cx="10363200" cy="49352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8994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CACE1-9CA0-6DB0-15AE-1ABCD47A7C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37651-B18A-CB4B-4F65-1C024C1E8658}"/>
              </a:ext>
            </a:extLst>
          </p:cNvPr>
          <p:cNvSpPr>
            <a:spLocks noGrp="1"/>
          </p:cNvSpPr>
          <p:nvPr>
            <p:ph type="title"/>
          </p:nvPr>
        </p:nvSpPr>
        <p:spPr>
          <a:xfrm>
            <a:off x="640080" y="1208319"/>
            <a:ext cx="10169434" cy="607956"/>
          </a:xfrm>
        </p:spPr>
        <p:txBody>
          <a:bodyPr anchor="t">
            <a:normAutofit/>
          </a:bodyPr>
          <a:lstStyle/>
          <a:p>
            <a:pPr>
              <a:lnSpc>
                <a:spcPct val="90000"/>
              </a:lnSpc>
            </a:pPr>
            <a:r>
              <a:rPr lang="en-US" sz="2600" dirty="0">
                <a:latin typeface="Adelle Sans Devanagari" panose="02000503000000020004" pitchFamily="2" charset="-78"/>
                <a:cs typeface="Adelle Sans Devanagari" panose="02000503000000020004" pitchFamily="2" charset="-78"/>
              </a:rPr>
              <a:t>Timing for hearings</a:t>
            </a:r>
            <a:endParaRPr lang="en-GB" sz="2600" dirty="0">
              <a:latin typeface="Adelle Sans Devanagari" panose="02000503000000020004" pitchFamily="2" charset="-78"/>
              <a:cs typeface="Adelle Sans Devanagari" panose="02000503000000020004" pitchFamily="2" charset="-78"/>
            </a:endParaRPr>
          </a:p>
        </p:txBody>
      </p:sp>
      <p:sp>
        <p:nvSpPr>
          <p:cNvPr id="3" name="Content Placeholder 2">
            <a:extLst>
              <a:ext uri="{FF2B5EF4-FFF2-40B4-BE49-F238E27FC236}">
                <a16:creationId xmlns:a16="http://schemas.microsoft.com/office/drawing/2014/main" id="{D81090AE-762D-67D0-33A6-ED634666A989}"/>
              </a:ext>
            </a:extLst>
          </p:cNvPr>
          <p:cNvSpPr>
            <a:spLocks noGrp="1"/>
          </p:cNvSpPr>
          <p:nvPr>
            <p:ph idx="1"/>
          </p:nvPr>
        </p:nvSpPr>
        <p:spPr>
          <a:xfrm>
            <a:off x="640079" y="1716066"/>
            <a:ext cx="10911841" cy="4659682"/>
          </a:xfrm>
        </p:spPr>
        <p:txBody>
          <a:bodyPr>
            <a:noAutofit/>
          </a:bodyPr>
          <a:lstStyle/>
          <a:p>
            <a:pPr marL="0" indent="0">
              <a:buNone/>
            </a:pPr>
            <a:r>
              <a:rPr lang="en-US" sz="2100" b="1" dirty="0"/>
              <a:t>Planning Act</a:t>
            </a:r>
            <a:endParaRPr lang="en-GB" sz="2100" b="1" dirty="0"/>
          </a:p>
          <a:p>
            <a:pPr marL="0" indent="0">
              <a:buNone/>
            </a:pPr>
            <a:r>
              <a:rPr lang="en-US" sz="2100" b="1" dirty="0"/>
              <a:t>Sets times within which a municipality must inform an applicant if the application is complete, containing the information necessary for council to consider the matter.  </a:t>
            </a:r>
          </a:p>
          <a:p>
            <a:pPr lvl="1"/>
            <a:r>
              <a:rPr lang="en-US" sz="2100" b="1" dirty="0"/>
              <a:t>20 days for zoning by-law (s.80(2.1)), variation order (s.94(3.1)) and conditional use (s.103(4.1)).</a:t>
            </a:r>
            <a:endParaRPr lang="en-GB" sz="2100" b="1" dirty="0"/>
          </a:p>
          <a:p>
            <a:pPr marL="0" indent="0">
              <a:buNone/>
            </a:pPr>
            <a:r>
              <a:rPr lang="en-US" sz="2100" b="1" dirty="0"/>
              <a:t>Zoning by-law amendment: Must hold public hearing within 90 days after council receives complete application. Time period may be extended by agreement with the applicant (s.82.1(2.1)).</a:t>
            </a:r>
            <a:endParaRPr lang="en-GB" sz="2100" b="1" dirty="0"/>
          </a:p>
          <a:p>
            <a:pPr marL="0" indent="0">
              <a:buNone/>
            </a:pPr>
            <a:r>
              <a:rPr lang="en-US" sz="2100" b="1" dirty="0"/>
              <a:t>Variations and conditional uses: Planning Act does not say when to hold a public hearing.  Reasonable interpretation: Council must hold within a reasonable time once the application is complete.  </a:t>
            </a:r>
            <a:endParaRPr lang="en-GB" sz="2100" b="1" dirty="0"/>
          </a:p>
        </p:txBody>
      </p:sp>
    </p:spTree>
    <p:extLst>
      <p:ext uri="{BB962C8B-B14F-4D97-AF65-F5344CB8AC3E}">
        <p14:creationId xmlns:p14="http://schemas.microsoft.com/office/powerpoint/2010/main" val="3489903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35D83-CD2F-8750-2568-F3BD6D78715D}"/>
            </a:ext>
          </a:extLst>
        </p:cNvPr>
        <p:cNvGrpSpPr/>
        <p:nvPr/>
      </p:nvGrpSpPr>
      <p:grpSpPr>
        <a:xfrm>
          <a:off x="0" y="0"/>
          <a:ext cx="0" cy="0"/>
          <a:chOff x="0" y="0"/>
          <a:chExt cx="0" cy="0"/>
        </a:xfrm>
      </p:grpSpPr>
      <p:pic>
        <p:nvPicPr>
          <p:cNvPr id="5" name="Picture 4" descr="Old computer monitors">
            <a:extLst>
              <a:ext uri="{FF2B5EF4-FFF2-40B4-BE49-F238E27FC236}">
                <a16:creationId xmlns:a16="http://schemas.microsoft.com/office/drawing/2014/main" id="{ACCDC7B5-CCC1-76BA-00E1-AC67B0D74295}"/>
              </a:ext>
            </a:extLst>
          </p:cNvPr>
          <p:cNvPicPr>
            <a:picLocks noChangeAspect="1"/>
          </p:cNvPicPr>
          <p:nvPr/>
        </p:nvPicPr>
        <p:blipFill>
          <a:blip r:embed="rId2">
            <a:alphaModFix amt="40000"/>
          </a:blip>
          <a:srcRect l="19953" r="25247" b="-1"/>
          <a:stretch>
            <a:fillRect/>
          </a:stretch>
        </p:blipFill>
        <p:spPr>
          <a:xfrm>
            <a:off x="2553" y="10"/>
            <a:ext cx="5694160" cy="6857990"/>
          </a:xfrm>
          <a:prstGeom prst="rect">
            <a:avLst/>
          </a:prstGeom>
        </p:spPr>
      </p:pic>
      <p:sp>
        <p:nvSpPr>
          <p:cNvPr id="2" name="Title 1">
            <a:extLst>
              <a:ext uri="{FF2B5EF4-FFF2-40B4-BE49-F238E27FC236}">
                <a16:creationId xmlns:a16="http://schemas.microsoft.com/office/drawing/2014/main" id="{063BA520-29CA-FCEC-F0CA-B0A47402A117}"/>
              </a:ext>
            </a:extLst>
          </p:cNvPr>
          <p:cNvSpPr>
            <a:spLocks noGrp="1"/>
          </p:cNvSpPr>
          <p:nvPr>
            <p:ph type="title"/>
          </p:nvPr>
        </p:nvSpPr>
        <p:spPr>
          <a:xfrm>
            <a:off x="663878" y="1202500"/>
            <a:ext cx="4684736" cy="3670126"/>
          </a:xfrm>
        </p:spPr>
        <p:txBody>
          <a:bodyPr anchor="b">
            <a:normAutofit/>
          </a:bodyPr>
          <a:lstStyle/>
          <a:p>
            <a:r>
              <a:rPr lang="en-US" dirty="0">
                <a:solidFill>
                  <a:schemeClr val="tx2">
                    <a:lumMod val="75000"/>
                    <a:lumOff val="25000"/>
                  </a:schemeClr>
                </a:solidFill>
              </a:rPr>
              <a:t>PLANNING ACT ZONING BY-LAW AMENDMENT 2025 RE APPEALS BY THE PUBLIC</a:t>
            </a:r>
          </a:p>
        </p:txBody>
      </p:sp>
      <p:sp>
        <p:nvSpPr>
          <p:cNvPr id="3" name="Content Placeholder 2">
            <a:extLst>
              <a:ext uri="{FF2B5EF4-FFF2-40B4-BE49-F238E27FC236}">
                <a16:creationId xmlns:a16="http://schemas.microsoft.com/office/drawing/2014/main" id="{0FDDF63E-8972-5161-FD51-DF172AE4D634}"/>
              </a:ext>
            </a:extLst>
          </p:cNvPr>
          <p:cNvSpPr>
            <a:spLocks noGrp="1"/>
          </p:cNvSpPr>
          <p:nvPr>
            <p:ph idx="1"/>
          </p:nvPr>
        </p:nvSpPr>
        <p:spPr>
          <a:xfrm>
            <a:off x="6245352" y="425885"/>
            <a:ext cx="5604269" cy="6432115"/>
          </a:xfrm>
        </p:spPr>
        <p:txBody>
          <a:bodyPr>
            <a:noAutofit/>
          </a:bodyPr>
          <a:lstStyle/>
          <a:p>
            <a:pPr marL="0" indent="0">
              <a:buNone/>
            </a:pPr>
            <a:r>
              <a:rPr lang="en-US" sz="1500" b="1" dirty="0">
                <a:latin typeface="Adelle Sans Devanagari" panose="02000503000000020004" pitchFamily="2" charset="-78"/>
                <a:cs typeface="Adelle Sans Devanagari" panose="02000503000000020004" pitchFamily="2" charset="-78"/>
              </a:rPr>
              <a:t>Where a council decided to proceed with a zoning by-law amendment, the public could appeal to the Municipal Board if 25 eligible persons (eligible to vote in the municipality) or 50% of the owners of land within 100 metres of the property subject to the application objected.   </a:t>
            </a:r>
            <a:endParaRPr lang="en-GB" sz="1500" b="1" dirty="0">
              <a:latin typeface="Adelle Sans Devanagari" panose="02000503000000020004" pitchFamily="2" charset="-78"/>
              <a:cs typeface="Adelle Sans Devanagari" panose="02000503000000020004" pitchFamily="2" charset="-78"/>
            </a:endParaRPr>
          </a:p>
          <a:p>
            <a:pPr marL="0" indent="0">
              <a:buNone/>
            </a:pPr>
            <a:r>
              <a:rPr lang="en-US" sz="1500" b="1" dirty="0">
                <a:latin typeface="Adelle Sans Devanagari" panose="02000503000000020004" pitchFamily="2" charset="-78"/>
                <a:cs typeface="Adelle Sans Devanagari" panose="02000503000000020004" pitchFamily="2" charset="-78"/>
              </a:rPr>
              <a:t>The Planning Act was amended in 2025 to limit the public’s right to appeal as follows:</a:t>
            </a:r>
            <a:endParaRPr lang="en-GB" sz="1500" b="1" dirty="0">
              <a:latin typeface="Adelle Sans Devanagari" panose="02000503000000020004" pitchFamily="2" charset="-78"/>
              <a:cs typeface="Adelle Sans Devanagari" panose="02000503000000020004" pitchFamily="2" charset="-78"/>
            </a:endParaRPr>
          </a:p>
          <a:p>
            <a:pPr marL="0" indent="0">
              <a:spcBef>
                <a:spcPts val="0"/>
              </a:spcBef>
              <a:buNone/>
            </a:pPr>
            <a:endParaRPr lang="en-US" sz="15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500" b="1" dirty="0">
                <a:latin typeface="Adelle Sans Devanagari" panose="02000503000000020004" pitchFamily="2" charset="-78"/>
                <a:cs typeface="Adelle Sans Devanagari" panose="02000503000000020004" pitchFamily="2" charset="-78"/>
              </a:rPr>
              <a:t>Sufficient objections re adopting or amending a zoning by-law</a:t>
            </a:r>
            <a:endParaRPr lang="en-GB" sz="15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400" b="1" dirty="0">
                <a:latin typeface="Adelle Sans Devanagari" panose="02000503000000020004" pitchFamily="2" charset="-78"/>
                <a:cs typeface="Adelle Sans Devanagari" panose="02000503000000020004" pitchFamily="2" charset="-78"/>
              </a:rPr>
              <a:t>73.1(2)  For a proposed by-law that adopts or amends a zoning by-law, objections must be received from the following to be sufficient for the purposes of sections 74 to 79:</a:t>
            </a:r>
            <a:endParaRPr lang="en-GB" sz="14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400" b="1" dirty="0">
                <a:latin typeface="Adelle Sans Devanagari" panose="02000503000000020004" pitchFamily="2" charset="-78"/>
                <a:cs typeface="Adelle Sans Devanagari" panose="02000503000000020004" pitchFamily="2" charset="-78"/>
              </a:rPr>
              <a:t>(a) at least 300 eligible persons;</a:t>
            </a:r>
            <a:endParaRPr lang="en-GB" sz="14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400" b="1" dirty="0">
                <a:latin typeface="Adelle Sans Devanagari" panose="02000503000000020004" pitchFamily="2" charset="-78"/>
                <a:cs typeface="Adelle Sans Devanagari" panose="02000503000000020004" pitchFamily="2" charset="-78"/>
              </a:rPr>
              <a:t>(b) despite clause (a), in the case of a municipality or planning district with a population of fewer than 6,000, the greater of at least</a:t>
            </a:r>
            <a:endParaRPr lang="en-GB" sz="14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400" b="1" dirty="0">
                <a:latin typeface="Adelle Sans Devanagari" panose="02000503000000020004" pitchFamily="2" charset="-78"/>
                <a:cs typeface="Adelle Sans Devanagari" panose="02000503000000020004" pitchFamily="2" charset="-78"/>
              </a:rPr>
              <a:t>(i) 100 eligible persons, or</a:t>
            </a:r>
            <a:endParaRPr lang="en-GB" sz="1400" b="1" dirty="0">
              <a:latin typeface="Adelle Sans Devanagari" panose="02000503000000020004" pitchFamily="2" charset="-78"/>
              <a:cs typeface="Adelle Sans Devanagari" panose="02000503000000020004" pitchFamily="2" charset="-78"/>
            </a:endParaRPr>
          </a:p>
          <a:p>
            <a:pPr marL="0" indent="0">
              <a:spcBef>
                <a:spcPts val="0"/>
              </a:spcBef>
              <a:buNone/>
            </a:pPr>
            <a:r>
              <a:rPr lang="en-US" sz="1400" b="1" dirty="0">
                <a:latin typeface="Adelle Sans Devanagari" panose="02000503000000020004" pitchFamily="2" charset="-78"/>
                <a:cs typeface="Adelle Sans Devanagari" panose="02000503000000020004" pitchFamily="2" charset="-78"/>
              </a:rPr>
              <a:t>(ii) eligible persons who total 5% of the population of the municipality or district.</a:t>
            </a:r>
            <a:endParaRPr lang="en-GB" sz="1400" b="1" dirty="0">
              <a:latin typeface="Adelle Sans Devanagari" panose="02000503000000020004" pitchFamily="2" charset="-78"/>
              <a:cs typeface="Adelle Sans Devanagari" panose="02000503000000020004" pitchFamily="2" charset="-78"/>
            </a:endParaRPr>
          </a:p>
          <a:p>
            <a:pPr marL="0" indent="0">
              <a:spcBef>
                <a:spcPts val="0"/>
              </a:spcBef>
              <a:buNone/>
            </a:pPr>
            <a:endParaRPr lang="en-US" sz="1450" b="1" dirty="0">
              <a:latin typeface="Adelle Sans Devanagari" panose="02000503000000020004" pitchFamily="2" charset="-78"/>
              <a:cs typeface="Adelle Sans Devanagari" panose="02000503000000020004" pitchFamily="2" charset="-78"/>
            </a:endParaRPr>
          </a:p>
        </p:txBody>
      </p:sp>
    </p:spTree>
    <p:extLst>
      <p:ext uri="{BB962C8B-B14F-4D97-AF65-F5344CB8AC3E}">
        <p14:creationId xmlns:p14="http://schemas.microsoft.com/office/powerpoint/2010/main" val="2138902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BCE69-1CDB-66ED-2715-6E178A24901D}"/>
            </a:ext>
          </a:extLst>
        </p:cNvPr>
        <p:cNvGrpSpPr/>
        <p:nvPr/>
      </p:nvGrpSpPr>
      <p:grpSpPr>
        <a:xfrm>
          <a:off x="0" y="0"/>
          <a:ext cx="0" cy="0"/>
          <a:chOff x="0" y="0"/>
          <a:chExt cx="0" cy="0"/>
        </a:xfrm>
      </p:grpSpPr>
      <p:pic>
        <p:nvPicPr>
          <p:cNvPr id="5" name="Picture 4" descr="Old computer monitors">
            <a:extLst>
              <a:ext uri="{FF2B5EF4-FFF2-40B4-BE49-F238E27FC236}">
                <a16:creationId xmlns:a16="http://schemas.microsoft.com/office/drawing/2014/main" id="{A8D2A337-C541-0BDD-24EB-0F345A08FAA9}"/>
              </a:ext>
            </a:extLst>
          </p:cNvPr>
          <p:cNvPicPr>
            <a:picLocks noChangeAspect="1"/>
          </p:cNvPicPr>
          <p:nvPr/>
        </p:nvPicPr>
        <p:blipFill>
          <a:blip r:embed="rId2">
            <a:alphaModFix amt="40000"/>
          </a:blip>
          <a:srcRect l="19953" r="25247" b="-1"/>
          <a:stretch>
            <a:fillRect/>
          </a:stretch>
        </p:blipFill>
        <p:spPr>
          <a:xfrm>
            <a:off x="2553" y="10"/>
            <a:ext cx="5694160" cy="6857990"/>
          </a:xfrm>
          <a:prstGeom prst="rect">
            <a:avLst/>
          </a:prstGeom>
        </p:spPr>
      </p:pic>
      <p:sp>
        <p:nvSpPr>
          <p:cNvPr id="2" name="Title 1">
            <a:extLst>
              <a:ext uri="{FF2B5EF4-FFF2-40B4-BE49-F238E27FC236}">
                <a16:creationId xmlns:a16="http://schemas.microsoft.com/office/drawing/2014/main" id="{E3B8AC98-D5E6-F17C-D9E4-76D4944C3B3D}"/>
              </a:ext>
            </a:extLst>
          </p:cNvPr>
          <p:cNvSpPr>
            <a:spLocks noGrp="1"/>
          </p:cNvSpPr>
          <p:nvPr>
            <p:ph type="title"/>
          </p:nvPr>
        </p:nvSpPr>
        <p:spPr>
          <a:xfrm>
            <a:off x="663878" y="1202500"/>
            <a:ext cx="4684736" cy="3670126"/>
          </a:xfrm>
        </p:spPr>
        <p:txBody>
          <a:bodyPr anchor="b">
            <a:normAutofit/>
          </a:bodyPr>
          <a:lstStyle/>
          <a:p>
            <a:r>
              <a:rPr lang="en-US" dirty="0">
                <a:solidFill>
                  <a:schemeClr val="tx2">
                    <a:lumMod val="75000"/>
                    <a:lumOff val="25000"/>
                  </a:schemeClr>
                </a:solidFill>
              </a:rPr>
              <a:t>PLANNING ACT ZONING BY-LAW AMENDMENT 2025 RE APPEALS BY THE PUBLIC</a:t>
            </a:r>
          </a:p>
        </p:txBody>
      </p:sp>
      <p:sp>
        <p:nvSpPr>
          <p:cNvPr id="3" name="Content Placeholder 2">
            <a:extLst>
              <a:ext uri="{FF2B5EF4-FFF2-40B4-BE49-F238E27FC236}">
                <a16:creationId xmlns:a16="http://schemas.microsoft.com/office/drawing/2014/main" id="{07FE356D-3D38-FBF8-7F35-D04A9AF3C7D5}"/>
              </a:ext>
            </a:extLst>
          </p:cNvPr>
          <p:cNvSpPr>
            <a:spLocks noGrp="1"/>
          </p:cNvSpPr>
          <p:nvPr>
            <p:ph idx="1"/>
          </p:nvPr>
        </p:nvSpPr>
        <p:spPr>
          <a:xfrm>
            <a:off x="5887233" y="425885"/>
            <a:ext cx="5826972" cy="6432115"/>
          </a:xfrm>
        </p:spPr>
        <p:txBody>
          <a:bodyPr>
            <a:noAutofit/>
          </a:bodyPr>
          <a:lstStyle/>
          <a:p>
            <a:pPr marL="0" indent="0">
              <a:buNone/>
            </a:pPr>
            <a:r>
              <a:rPr lang="en-US" sz="1550" b="1" dirty="0">
                <a:latin typeface="Adelle Sans Devanagari" panose="02000503000000020004" pitchFamily="2" charset="-78"/>
                <a:cs typeface="Adelle Sans Devanagari" panose="02000503000000020004" pitchFamily="2" charset="-78"/>
              </a:rPr>
              <a:t>The amendment achieves limiting the number of public zoning by-law appeals going to the Municipal Board but will not help municipalities. </a:t>
            </a:r>
          </a:p>
          <a:p>
            <a:pPr marL="0" indent="0">
              <a:buNone/>
            </a:pPr>
            <a:r>
              <a:rPr lang="en-US" sz="1550" b="1" dirty="0">
                <a:latin typeface="Adelle Sans Devanagari" panose="02000503000000020004" pitchFamily="2" charset="-78"/>
                <a:cs typeface="Adelle Sans Devanagari" panose="02000503000000020004" pitchFamily="2" charset="-78"/>
              </a:rPr>
              <a:t>Majority of zoning by-law amendment appeals to the Municipal Board are from the applicant/developer, not the public.   </a:t>
            </a:r>
            <a:endParaRPr lang="en-GB" sz="1550" b="1" dirty="0">
              <a:latin typeface="Adelle Sans Devanagari" panose="02000503000000020004" pitchFamily="2" charset="-78"/>
              <a:cs typeface="Adelle Sans Devanagari" panose="02000503000000020004" pitchFamily="2" charset="-78"/>
            </a:endParaRPr>
          </a:p>
          <a:p>
            <a:pPr marL="0" indent="0">
              <a:buNone/>
            </a:pPr>
            <a:r>
              <a:rPr lang="en-US" sz="1550" b="1" dirty="0">
                <a:latin typeface="Adelle Sans Devanagari" panose="02000503000000020004" pitchFamily="2" charset="-78"/>
                <a:cs typeface="Adelle Sans Devanagari" panose="02000503000000020004" pitchFamily="2" charset="-78"/>
              </a:rPr>
              <a:t>Amendment also changes the importance of the public hearing before council for those opposed to an application.  Under the lower threshold, the public could appeal to the Board if it did not like council’s decision, making the hearing process less important. Now the public has no practical chance of appealing to the Board. Stopping the application at the council level is their only chance. This could put more pressure on council during the hearing process.  </a:t>
            </a:r>
            <a:endParaRPr lang="en-GB" sz="1550" b="1" dirty="0">
              <a:latin typeface="Adelle Sans Devanagari" panose="02000503000000020004" pitchFamily="2" charset="-78"/>
              <a:cs typeface="Adelle Sans Devanagari" panose="02000503000000020004" pitchFamily="2" charset="-78"/>
            </a:endParaRPr>
          </a:p>
          <a:p>
            <a:pPr marL="0" indent="0">
              <a:buNone/>
            </a:pPr>
            <a:r>
              <a:rPr lang="en-US" sz="1550" b="1" dirty="0">
                <a:latin typeface="Adelle Sans Devanagari" panose="02000503000000020004" pitchFamily="2" charset="-78"/>
                <a:cs typeface="Adelle Sans Devanagari" panose="02000503000000020004" pitchFamily="2" charset="-78"/>
              </a:rPr>
              <a:t>It also means that, if dissatisfied with a council decision to approve a zoning by-law amendment, the public could apply to Court to challenge the public hearing process and set the decision aside. </a:t>
            </a:r>
          </a:p>
          <a:p>
            <a:pPr marL="0" indent="0">
              <a:buNone/>
            </a:pPr>
            <a:r>
              <a:rPr lang="en-US" sz="1550" b="1" dirty="0">
                <a:latin typeface="Adelle Sans Devanagari" panose="02000503000000020004" pitchFamily="2" charset="-78"/>
                <a:cs typeface="Adelle Sans Devanagari" panose="02000503000000020004" pitchFamily="2" charset="-78"/>
              </a:rPr>
              <a:t>Court applications are even more time consuming and costly to municipalities than appeals to the Municipal Board.  </a:t>
            </a:r>
            <a:endParaRPr lang="en-GB" sz="1550" b="1" dirty="0">
              <a:latin typeface="Adelle Sans Devanagari" panose="02000503000000020004" pitchFamily="2" charset="-78"/>
              <a:cs typeface="Adelle Sans Devanagari" panose="02000503000000020004" pitchFamily="2" charset="-78"/>
            </a:endParaRPr>
          </a:p>
          <a:p>
            <a:pPr marL="0" indent="0">
              <a:spcBef>
                <a:spcPts val="0"/>
              </a:spcBef>
              <a:buNone/>
            </a:pPr>
            <a:endParaRPr lang="en-US" sz="1450" b="1" dirty="0">
              <a:latin typeface="Adelle Sans Devanagari" panose="02000503000000020004" pitchFamily="2" charset="-78"/>
              <a:cs typeface="Adelle Sans Devanagari" panose="02000503000000020004" pitchFamily="2" charset="-78"/>
            </a:endParaRPr>
          </a:p>
        </p:txBody>
      </p:sp>
    </p:spTree>
    <p:extLst>
      <p:ext uri="{BB962C8B-B14F-4D97-AF65-F5344CB8AC3E}">
        <p14:creationId xmlns:p14="http://schemas.microsoft.com/office/powerpoint/2010/main" val="123551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Sticky notes with question marks">
            <a:extLst>
              <a:ext uri="{FF2B5EF4-FFF2-40B4-BE49-F238E27FC236}">
                <a16:creationId xmlns:a16="http://schemas.microsoft.com/office/drawing/2014/main" id="{7F08121F-7705-9142-A418-342CC0B89003}"/>
              </a:ext>
            </a:extLst>
          </p:cNvPr>
          <p:cNvPicPr>
            <a:picLocks noChangeAspect="1"/>
          </p:cNvPicPr>
          <p:nvPr/>
        </p:nvPicPr>
        <p:blipFill>
          <a:blip r:embed="rId2">
            <a:alphaModFix/>
          </a:blip>
          <a:srcRect t="10162" b="5569"/>
          <a:stretch>
            <a:fillRect/>
          </a:stretch>
        </p:blipFill>
        <p:spPr>
          <a:xfrm>
            <a:off x="-1" y="10"/>
            <a:ext cx="12191999" cy="6857985"/>
          </a:xfrm>
          <a:prstGeom prst="rect">
            <a:avLst/>
          </a:prstGeom>
        </p:spPr>
      </p:pic>
      <p:sp>
        <p:nvSpPr>
          <p:cNvPr id="13" name="Rectangle 12">
            <a:extLst>
              <a:ext uri="{FF2B5EF4-FFF2-40B4-BE49-F238E27FC236}">
                <a16:creationId xmlns:a16="http://schemas.microsoft.com/office/drawing/2014/main" id="{D50741CA-59A3-4426-8205-D763C968E8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3015097-0B29-C098-472E-206FA496826C}"/>
              </a:ext>
            </a:extLst>
          </p:cNvPr>
          <p:cNvSpPr>
            <a:spLocks noGrp="1"/>
          </p:cNvSpPr>
          <p:nvPr>
            <p:ph type="title"/>
          </p:nvPr>
        </p:nvSpPr>
        <p:spPr>
          <a:xfrm>
            <a:off x="914400" y="2583874"/>
            <a:ext cx="5296829" cy="2884767"/>
          </a:xfrm>
        </p:spPr>
        <p:txBody>
          <a:bodyPr vert="horz" lIns="91440" tIns="45720" rIns="91440" bIns="45720" rtlCol="0" anchor="b">
            <a:normAutofit/>
          </a:bodyPr>
          <a:lstStyle/>
          <a:p>
            <a:pPr algn="ctr"/>
            <a:r>
              <a:rPr lang="en-US" sz="5400" b="1" kern="1200" dirty="0">
                <a:solidFill>
                  <a:srgbClr val="FFFFFF"/>
                </a:solidFill>
                <a:latin typeface="+mj-lt"/>
                <a:ea typeface="+mj-ea"/>
                <a:cs typeface="+mj-cs"/>
              </a:rPr>
              <a:t>Thank you</a:t>
            </a:r>
          </a:p>
        </p:txBody>
      </p:sp>
      <p:sp>
        <p:nvSpPr>
          <p:cNvPr id="3" name="Content Placeholder 2">
            <a:extLst>
              <a:ext uri="{FF2B5EF4-FFF2-40B4-BE49-F238E27FC236}">
                <a16:creationId xmlns:a16="http://schemas.microsoft.com/office/drawing/2014/main" id="{833965F4-ED3D-81D2-B913-3974A7B97EAE}"/>
              </a:ext>
            </a:extLst>
          </p:cNvPr>
          <p:cNvSpPr>
            <a:spLocks noGrp="1"/>
          </p:cNvSpPr>
          <p:nvPr>
            <p:ph idx="1"/>
          </p:nvPr>
        </p:nvSpPr>
        <p:spPr>
          <a:xfrm>
            <a:off x="914401" y="956112"/>
            <a:ext cx="5296828" cy="1491242"/>
          </a:xfrm>
        </p:spPr>
        <p:txBody>
          <a:bodyPr vert="horz" lIns="91440" tIns="45720" rIns="91440" bIns="45720" rtlCol="0" anchor="t">
            <a:normAutofit/>
          </a:bodyPr>
          <a:lstStyle/>
          <a:p>
            <a:pPr marL="0" indent="0" algn="ctr">
              <a:lnSpc>
                <a:spcPct val="130000"/>
              </a:lnSpc>
              <a:buNone/>
            </a:pPr>
            <a:r>
              <a:rPr lang="en-US" sz="2800" b="1" cap="all" spc="300" dirty="0">
                <a:solidFill>
                  <a:srgbClr val="FFFFFF"/>
                </a:solidFill>
              </a:rPr>
              <a:t>Any questions?</a:t>
            </a:r>
          </a:p>
        </p:txBody>
      </p:sp>
      <p:cxnSp>
        <p:nvCxnSpPr>
          <p:cNvPr id="15" name="Straight Connector 14">
            <a:extLst>
              <a:ext uri="{FF2B5EF4-FFF2-40B4-BE49-F238E27FC236}">
                <a16:creationId xmlns:a16="http://schemas.microsoft.com/office/drawing/2014/main" id="{B05D162C-996E-4B39-A3EF-DB9D0EEF2E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7529" y="5832424"/>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57351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653AE3C-AC4F-907C-B473-B9A30D2150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B8A04D53-5E6D-E33A-49FC-898855C6AFB4}"/>
              </a:ext>
            </a:extLst>
          </p:cNvPr>
          <p:cNvSpPr>
            <a:spLocks noGrp="1"/>
          </p:cNvSpPr>
          <p:nvPr>
            <p:ph type="title"/>
          </p:nvPr>
        </p:nvSpPr>
        <p:spPr>
          <a:xfrm>
            <a:off x="640080" y="914399"/>
            <a:ext cx="4070143" cy="3356975"/>
          </a:xfrm>
        </p:spPr>
        <p:txBody>
          <a:bodyPr>
            <a:normAutofit/>
          </a:bodyPr>
          <a:lstStyle/>
          <a:p>
            <a:pPr>
              <a:lnSpc>
                <a:spcPct val="90000"/>
              </a:lnSpc>
            </a:pPr>
            <a:br>
              <a:rPr lang="en-US"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NATURE OF </a:t>
            </a:r>
            <a:b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THE PUBLIC HEARING </a:t>
            </a:r>
            <a:b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REQUIRED</a:t>
            </a:r>
          </a:p>
        </p:txBody>
      </p:sp>
      <p:sp>
        <p:nvSpPr>
          <p:cNvPr id="3" name="Content Placeholder 2">
            <a:extLst>
              <a:ext uri="{FF2B5EF4-FFF2-40B4-BE49-F238E27FC236}">
                <a16:creationId xmlns:a16="http://schemas.microsoft.com/office/drawing/2014/main" id="{D843E47B-EDD1-45CF-8F80-6DC3612FA579}"/>
              </a:ext>
            </a:extLst>
          </p:cNvPr>
          <p:cNvSpPr>
            <a:spLocks noGrp="1"/>
          </p:cNvSpPr>
          <p:nvPr>
            <p:ph idx="1"/>
          </p:nvPr>
        </p:nvSpPr>
        <p:spPr>
          <a:xfrm>
            <a:off x="4710223" y="914400"/>
            <a:ext cx="7064243" cy="5410383"/>
          </a:xfrm>
        </p:spPr>
        <p:txBody>
          <a:bodyPr>
            <a:normAutofit/>
          </a:bodyPr>
          <a:lstStyle/>
          <a:p>
            <a:pPr marL="0" indent="0">
              <a:buNone/>
              <a:tabLst>
                <a:tab pos="396875" algn="l"/>
              </a:tabLst>
            </a:pP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1.	Council is planning to take certain action:</a:t>
            </a:r>
          </a:p>
          <a:p>
            <a:pPr marL="0" indent="0">
              <a:buNone/>
            </a:pPr>
            <a:endParaRPr lang="en-US"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lvl="1"/>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Local improvement borrowing, special service, financial matters such as approval of financial plan, transfer from specific reserve for a different purpose; or</a:t>
            </a:r>
          </a:p>
          <a:p>
            <a:pPr marL="0" indent="0">
              <a:buNone/>
            </a:pP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lvl="1"/>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New development plan or new zoning by-law, that involve the entire municipality, not a specific property</a:t>
            </a:r>
            <a:r>
              <a:rPr lang="en-US" b="1" dirty="0">
                <a:solidFill>
                  <a:schemeClr val="tx2">
                    <a:lumMod val="75000"/>
                    <a:lumOff val="25000"/>
                  </a:schemeClr>
                </a:solidFill>
                <a:latin typeface="Adelle Sans Devanagari" panose="02000503000000020004" pitchFamily="2" charset="-78"/>
                <a:cs typeface="Adelle Sans Devanagari" panose="02000503000000020004" pitchFamily="2" charset="-78"/>
              </a:rPr>
              <a:t>.</a:t>
            </a:r>
            <a:endParaRPr lang="en-GB"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marL="0" indent="0">
              <a:buNone/>
            </a:pPr>
            <a:endParaRPr lang="en-US" dirty="0"/>
          </a:p>
        </p:txBody>
      </p:sp>
    </p:spTree>
    <p:extLst>
      <p:ext uri="{BB962C8B-B14F-4D97-AF65-F5344CB8AC3E}">
        <p14:creationId xmlns:p14="http://schemas.microsoft.com/office/powerpoint/2010/main" val="258668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AA2E46-F756-5617-7EE4-2CE55474F171}"/>
              </a:ext>
            </a:extLst>
          </p:cNvPr>
          <p:cNvSpPr>
            <a:spLocks noGrp="1"/>
          </p:cNvSpPr>
          <p:nvPr>
            <p:ph type="title"/>
          </p:nvPr>
        </p:nvSpPr>
        <p:spPr>
          <a:xfrm>
            <a:off x="640080" y="914399"/>
            <a:ext cx="3000587" cy="4160520"/>
          </a:xfrm>
        </p:spPr>
        <p:txBody>
          <a:bodyPr anchor="t">
            <a:normAutofit/>
          </a:bodyPr>
          <a:lstStyle/>
          <a:p>
            <a:r>
              <a:rPr lang="en-US" sz="3600" dirty="0">
                <a:latin typeface="Adelle Sans Devanagari" panose="02000503000000020004" pitchFamily="2" charset="-78"/>
                <a:cs typeface="Adelle Sans Devanagari" panose="02000503000000020004" pitchFamily="2" charset="-78"/>
              </a:rPr>
              <a:t>	</a:t>
            </a:r>
            <a:br>
              <a:rPr lang="en-US" sz="3600" dirty="0">
                <a:latin typeface="Adelle Sans Devanagari" panose="02000503000000020004" pitchFamily="2" charset="-78"/>
                <a:cs typeface="Adelle Sans Devanagari" panose="02000503000000020004" pitchFamily="2" charset="-78"/>
              </a:rPr>
            </a:br>
            <a:r>
              <a:rPr lang="en-US" sz="3600" dirty="0">
                <a:latin typeface="Adelle Sans Devanagari" panose="02000503000000020004" pitchFamily="2" charset="-78"/>
                <a:cs typeface="Adelle Sans Devanagari" panose="02000503000000020004" pitchFamily="2" charset="-78"/>
              </a:rPr>
              <a:t>Council is planning to take certain action:</a:t>
            </a:r>
            <a:br>
              <a:rPr lang="en-US" sz="3600" dirty="0">
                <a:latin typeface="Adelle Sans Devanagari" panose="02000503000000020004" pitchFamily="2" charset="-78"/>
                <a:cs typeface="Adelle Sans Devanagari" panose="02000503000000020004" pitchFamily="2" charset="-78"/>
              </a:rPr>
            </a:br>
            <a:endParaRPr lang="en-US" sz="3600" dirty="0"/>
          </a:p>
        </p:txBody>
      </p:sp>
      <p:cxnSp>
        <p:nvCxnSpPr>
          <p:cNvPr id="25" name="Straight Connector 24">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D41128C-6F48-EF6A-BC76-639721A0B038}"/>
              </a:ext>
            </a:extLst>
          </p:cNvPr>
          <p:cNvGraphicFramePr>
            <a:graphicFrameLocks noGrp="1"/>
          </p:cNvGraphicFramePr>
          <p:nvPr>
            <p:ph idx="1"/>
            <p:extLst>
              <p:ext uri="{D42A27DB-BD31-4B8C-83A1-F6EECF244321}">
                <p14:modId xmlns:p14="http://schemas.microsoft.com/office/powerpoint/2010/main" val="3246304771"/>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4182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533BCF-6C23-55F3-CA0D-0741E5FA0F1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12904B3-A358-484C-EFA8-ADDA1D4F90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03B5648D-49DD-C5A4-4391-60D987A1D3DB}"/>
              </a:ext>
            </a:extLst>
          </p:cNvPr>
          <p:cNvSpPr>
            <a:spLocks noGrp="1"/>
          </p:cNvSpPr>
          <p:nvPr>
            <p:ph type="title"/>
          </p:nvPr>
        </p:nvSpPr>
        <p:spPr>
          <a:xfrm>
            <a:off x="640080" y="914399"/>
            <a:ext cx="4070143" cy="3356975"/>
          </a:xfrm>
        </p:spPr>
        <p:txBody>
          <a:bodyPr>
            <a:normAutofit/>
          </a:bodyPr>
          <a:lstStyle/>
          <a:p>
            <a:pPr>
              <a:lnSpc>
                <a:spcPct val="90000"/>
              </a:lnSpc>
            </a:pPr>
            <a:br>
              <a:rPr lang="en-US"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NATURE OF </a:t>
            </a:r>
            <a:b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THE PUBLIC HEARING </a:t>
            </a:r>
            <a:b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REQUIRED</a:t>
            </a:r>
          </a:p>
        </p:txBody>
      </p:sp>
      <p:sp>
        <p:nvSpPr>
          <p:cNvPr id="3" name="Content Placeholder 2">
            <a:extLst>
              <a:ext uri="{FF2B5EF4-FFF2-40B4-BE49-F238E27FC236}">
                <a16:creationId xmlns:a16="http://schemas.microsoft.com/office/drawing/2014/main" id="{537599A8-3064-B6E8-352B-F9DC51B0C2E4}"/>
              </a:ext>
            </a:extLst>
          </p:cNvPr>
          <p:cNvSpPr>
            <a:spLocks noGrp="1"/>
          </p:cNvSpPr>
          <p:nvPr>
            <p:ph idx="1"/>
          </p:nvPr>
        </p:nvSpPr>
        <p:spPr>
          <a:xfrm>
            <a:off x="4809995" y="914400"/>
            <a:ext cx="7189939" cy="5410383"/>
          </a:xfrm>
        </p:spPr>
        <p:txBody>
          <a:bodyPr>
            <a:normAutofit/>
          </a:bodyPr>
          <a:lstStyle/>
          <a:p>
            <a:pPr marL="457200" indent="-457200">
              <a:buAutoNum type="arabicPeriod" startAt="2"/>
              <a:tabLst>
                <a:tab pos="396875" algn="l"/>
              </a:tabLst>
            </a:pPr>
            <a:r>
              <a:rPr lang="en-US" sz="2500" b="1" dirty="0">
                <a:solidFill>
                  <a:schemeClr val="tx2">
                    <a:lumMod val="75000"/>
                    <a:lumOff val="25000"/>
                  </a:schemeClr>
                </a:solidFill>
                <a:latin typeface="Adelle Sans Devanagari" panose="02000503000000020004" pitchFamily="2" charset="-78"/>
                <a:cs typeface="Adelle Sans Devanagari" panose="02000503000000020004" pitchFamily="2" charset="-78"/>
              </a:rPr>
              <a:t>Someone has applied to carry out a development and council must decide whether to approve or reject the application:</a:t>
            </a:r>
          </a:p>
          <a:p>
            <a:pPr marL="0" indent="0">
              <a:buNone/>
              <a:tabLst>
                <a:tab pos="396875" algn="l"/>
              </a:tabLst>
            </a:pPr>
            <a:endParaRPr lang="en-US"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lvl="2"/>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development plan and zoning by-law amendments for a specific property;</a:t>
            </a:r>
          </a:p>
          <a:p>
            <a:pPr lvl="2"/>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lvl="2"/>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conditional use and variation orders;</a:t>
            </a:r>
          </a:p>
          <a:p>
            <a:pPr marL="502920" lvl="2" indent="0">
              <a:buNone/>
            </a:pP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lvl="2"/>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subdivision approval.</a:t>
            </a: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marL="0" indent="0">
              <a:buNone/>
            </a:pPr>
            <a:endParaRPr lang="en-US" dirty="0"/>
          </a:p>
        </p:txBody>
      </p:sp>
    </p:spTree>
    <p:extLst>
      <p:ext uri="{BB962C8B-B14F-4D97-AF65-F5344CB8AC3E}">
        <p14:creationId xmlns:p14="http://schemas.microsoft.com/office/powerpoint/2010/main" val="4223647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F1FF1A-9C08-581A-EE7A-43CB18501636}"/>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F1F705-7CC9-3CA3-B3E2-B85542D7B850}"/>
              </a:ext>
            </a:extLst>
          </p:cNvPr>
          <p:cNvSpPr>
            <a:spLocks noGrp="1"/>
          </p:cNvSpPr>
          <p:nvPr>
            <p:ph type="title"/>
          </p:nvPr>
        </p:nvSpPr>
        <p:spPr>
          <a:xfrm>
            <a:off x="500744" y="914399"/>
            <a:ext cx="3276600" cy="4160520"/>
          </a:xfrm>
        </p:spPr>
        <p:txBody>
          <a:bodyPr anchor="t">
            <a:normAutofit/>
          </a:bodyPr>
          <a:lstStyle/>
          <a:p>
            <a:pPr>
              <a:lnSpc>
                <a:spcPct val="90000"/>
              </a:lnSpc>
              <a:tabLst>
                <a:tab pos="396875" algn="l"/>
              </a:tabLst>
            </a:pPr>
            <a:br>
              <a:rPr lang="en-US" sz="2600" dirty="0">
                <a:latin typeface="Adelle Sans Devanagari" panose="02000503000000020004" pitchFamily="2" charset="-78"/>
                <a:cs typeface="Adelle Sans Devanagari" panose="02000503000000020004" pitchFamily="2" charset="-78"/>
              </a:rPr>
            </a:br>
            <a:br>
              <a:rPr lang="en-US" sz="2600" dirty="0">
                <a:latin typeface="Adelle Sans Devanagari" panose="02000503000000020004" pitchFamily="2" charset="-78"/>
                <a:cs typeface="Adelle Sans Devanagari" panose="02000503000000020004" pitchFamily="2" charset="-78"/>
              </a:rPr>
            </a:br>
            <a:r>
              <a:rPr lang="en-US" sz="2600" dirty="0">
                <a:latin typeface="Adelle Sans Devanagari" panose="02000503000000020004" pitchFamily="2" charset="-78"/>
                <a:cs typeface="Adelle Sans Devanagari" panose="02000503000000020004" pitchFamily="2" charset="-78"/>
              </a:rPr>
              <a:t>Application to carry out a development &amp; council must decide whether to approve or reject it:</a:t>
            </a:r>
          </a:p>
        </p:txBody>
      </p:sp>
      <p:cxnSp>
        <p:nvCxnSpPr>
          <p:cNvPr id="25" name="Straight Connector 24">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9F68730-2E33-1EBE-2FDA-18574463CC50}"/>
              </a:ext>
            </a:extLst>
          </p:cNvPr>
          <p:cNvGraphicFramePr>
            <a:graphicFrameLocks noGrp="1"/>
          </p:cNvGraphicFramePr>
          <p:nvPr>
            <p:ph idx="1"/>
            <p:extLst>
              <p:ext uri="{D42A27DB-BD31-4B8C-83A1-F6EECF244321}">
                <p14:modId xmlns:p14="http://schemas.microsoft.com/office/powerpoint/2010/main" val="2674927288"/>
              </p:ext>
            </p:extLst>
          </p:nvPr>
        </p:nvGraphicFramePr>
        <p:xfrm>
          <a:off x="4071257" y="891606"/>
          <a:ext cx="7448491" cy="5111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5428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BA2AC4-E180-7037-A628-089439742A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F1D79B-A161-87D4-FA84-CB9D8DB8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00F61009-D633-6BC3-390E-1398F2F7CAA3}"/>
              </a:ext>
            </a:extLst>
          </p:cNvPr>
          <p:cNvSpPr>
            <a:spLocks noGrp="1"/>
          </p:cNvSpPr>
          <p:nvPr>
            <p:ph type="title"/>
          </p:nvPr>
        </p:nvSpPr>
        <p:spPr>
          <a:xfrm>
            <a:off x="640080" y="914399"/>
            <a:ext cx="4070143" cy="3356975"/>
          </a:xfrm>
        </p:spPr>
        <p:txBody>
          <a:bodyPr>
            <a:normAutofit/>
          </a:bodyPr>
          <a:lstStyle/>
          <a:p>
            <a:pPr>
              <a:lnSpc>
                <a:spcPct val="90000"/>
              </a:lnSpc>
            </a:pPr>
            <a:br>
              <a:rPr lang="en-US"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WHEN IS A PUBLIC HEARING </a:t>
            </a:r>
            <a:b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br>
            <a:r>
              <a:rPr lang="en-US" sz="4500" dirty="0">
                <a:solidFill>
                  <a:schemeClr val="tx2">
                    <a:lumMod val="75000"/>
                    <a:lumOff val="25000"/>
                  </a:schemeClr>
                </a:solidFill>
                <a:latin typeface="Adelle Sans Devanagari" panose="02000503000000020004" pitchFamily="2" charset="-78"/>
                <a:cs typeface="Adelle Sans Devanagari" panose="02000503000000020004" pitchFamily="2" charset="-78"/>
              </a:rPr>
              <a:t>REQUIRED?</a:t>
            </a:r>
          </a:p>
        </p:txBody>
      </p:sp>
      <p:sp>
        <p:nvSpPr>
          <p:cNvPr id="3" name="Content Placeholder 2">
            <a:extLst>
              <a:ext uri="{FF2B5EF4-FFF2-40B4-BE49-F238E27FC236}">
                <a16:creationId xmlns:a16="http://schemas.microsoft.com/office/drawing/2014/main" id="{995E458B-49DD-42C3-ED55-85D78DC4F972}"/>
              </a:ext>
            </a:extLst>
          </p:cNvPr>
          <p:cNvSpPr>
            <a:spLocks noGrp="1"/>
          </p:cNvSpPr>
          <p:nvPr>
            <p:ph idx="1"/>
          </p:nvPr>
        </p:nvSpPr>
        <p:spPr>
          <a:xfrm>
            <a:off x="4809995" y="914400"/>
            <a:ext cx="7189939" cy="5410383"/>
          </a:xfrm>
        </p:spPr>
        <p:txBody>
          <a:bodyPr>
            <a:normAutofit/>
          </a:bodyPr>
          <a:lstStyle/>
          <a:p>
            <a:pPr marL="0" indent="0">
              <a:buNone/>
            </a:pPr>
            <a:r>
              <a:rPr lang="en-US" sz="2400" b="1" dirty="0">
                <a:latin typeface="Adelle Sans Devanagari" panose="02000503000000020004" pitchFamily="2" charset="-78"/>
                <a:cs typeface="Adelle Sans Devanagari" panose="02000503000000020004" pitchFamily="2" charset="-78"/>
              </a:rPr>
              <a:t>Short answer: </a:t>
            </a:r>
          </a:p>
          <a:p>
            <a:pPr marL="0" indent="0">
              <a:buNone/>
            </a:pPr>
            <a:r>
              <a:rPr lang="en-US" sz="2400" b="1" dirty="0">
                <a:latin typeface="Adelle Sans Devanagari" panose="02000503000000020004" pitchFamily="2" charset="-78"/>
                <a:cs typeface="Adelle Sans Devanagari" panose="02000503000000020004" pitchFamily="2" charset="-78"/>
              </a:rPr>
              <a:t>When the Municipal Act or the Planning Act says so.  </a:t>
            </a:r>
          </a:p>
          <a:p>
            <a:pPr marL="0" indent="0">
              <a:buNone/>
            </a:pPr>
            <a:endParaRPr lang="en-US" sz="2400" b="1" dirty="0">
              <a:latin typeface="Adelle Sans Devanagari" panose="02000503000000020004" pitchFamily="2" charset="-78"/>
              <a:cs typeface="Adelle Sans Devanagari" panose="02000503000000020004" pitchFamily="2" charset="-78"/>
            </a:endParaRPr>
          </a:p>
          <a:p>
            <a:pPr marL="0" indent="0">
              <a:buNone/>
            </a:pPr>
            <a:r>
              <a:rPr lang="en-US" sz="2400" b="1" dirty="0">
                <a:latin typeface="Adelle Sans Devanagari" panose="02000503000000020004" pitchFamily="2" charset="-78"/>
                <a:cs typeface="Adelle Sans Devanagari" panose="02000503000000020004" pitchFamily="2" charset="-78"/>
              </a:rPr>
              <a:t>These Acts will also dictate: </a:t>
            </a:r>
          </a:p>
          <a:p>
            <a:pPr lvl="1">
              <a:buFont typeface="Wingdings" pitchFamily="2" charset="2"/>
              <a:buChar char="Ø"/>
            </a:pPr>
            <a:r>
              <a:rPr lang="en-US" sz="2400" b="1" dirty="0">
                <a:latin typeface="Adelle Sans Devanagari" panose="02000503000000020004" pitchFamily="2" charset="-78"/>
                <a:cs typeface="Adelle Sans Devanagari" panose="02000503000000020004" pitchFamily="2" charset="-78"/>
              </a:rPr>
              <a:t>at what stage of the process it is required, </a:t>
            </a:r>
          </a:p>
          <a:p>
            <a:pPr lvl="1">
              <a:buFont typeface="Wingdings" pitchFamily="2" charset="2"/>
              <a:buChar char="Ø"/>
            </a:pPr>
            <a:r>
              <a:rPr lang="en-US" sz="2400" b="1" dirty="0">
                <a:latin typeface="Adelle Sans Devanagari" panose="02000503000000020004" pitchFamily="2" charset="-78"/>
                <a:cs typeface="Adelle Sans Devanagari" panose="02000503000000020004" pitchFamily="2" charset="-78"/>
              </a:rPr>
              <a:t>who must be given notice, </a:t>
            </a:r>
          </a:p>
          <a:p>
            <a:pPr lvl="1">
              <a:buFont typeface="Wingdings" pitchFamily="2" charset="2"/>
              <a:buChar char="Ø"/>
            </a:pPr>
            <a:r>
              <a:rPr lang="en-US" sz="2400" b="1" dirty="0">
                <a:latin typeface="Adelle Sans Devanagari" panose="02000503000000020004" pitchFamily="2" charset="-78"/>
                <a:cs typeface="Adelle Sans Devanagari" panose="02000503000000020004" pitchFamily="2" charset="-78"/>
              </a:rPr>
              <a:t>how to give the notice, and </a:t>
            </a:r>
          </a:p>
          <a:p>
            <a:pPr lvl="1">
              <a:buFont typeface="Wingdings" pitchFamily="2" charset="2"/>
              <a:buChar char="Ø"/>
            </a:pPr>
            <a:r>
              <a:rPr lang="en-US" sz="2400" b="1" dirty="0">
                <a:latin typeface="Adelle Sans Devanagari" panose="02000503000000020004" pitchFamily="2" charset="-78"/>
                <a:cs typeface="Adelle Sans Devanagari" panose="02000503000000020004" pitchFamily="2" charset="-78"/>
              </a:rPr>
              <a:t>what the notice needs to say.</a:t>
            </a:r>
          </a:p>
        </p:txBody>
      </p:sp>
    </p:spTree>
    <p:extLst>
      <p:ext uri="{BB962C8B-B14F-4D97-AF65-F5344CB8AC3E}">
        <p14:creationId xmlns:p14="http://schemas.microsoft.com/office/powerpoint/2010/main" val="4004058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08390BC-8A37-263B-1866-0B51CACF3F96}"/>
              </a:ext>
            </a:extLst>
          </p:cNvPr>
          <p:cNvSpPr>
            <a:spLocks noGrp="1"/>
          </p:cNvSpPr>
          <p:nvPr>
            <p:ph type="title"/>
          </p:nvPr>
        </p:nvSpPr>
        <p:spPr>
          <a:xfrm>
            <a:off x="640080" y="1208318"/>
            <a:ext cx="10169434" cy="1088561"/>
          </a:xfrm>
        </p:spPr>
        <p:txBody>
          <a:bodyPr anchor="t">
            <a:normAutofit/>
          </a:bodyPr>
          <a:lstStyle/>
          <a:p>
            <a:pPr>
              <a:lnSpc>
                <a:spcPct val="90000"/>
              </a:lnSpc>
            </a:pPr>
            <a:r>
              <a:rPr lang="en-US" sz="2600" dirty="0">
                <a:latin typeface="Adelle Sans Devanagari" panose="02000503000000020004" pitchFamily="2" charset="-78"/>
                <a:cs typeface="Adelle Sans Devanagari" panose="02000503000000020004" pitchFamily="2" charset="-78"/>
              </a:rPr>
              <a:t>When a public hearing must be held is usually straight forward, but it can get a little tricky….</a:t>
            </a:r>
            <a:endParaRPr lang="en-GB" sz="2600" dirty="0">
              <a:latin typeface="Adelle Sans Devanagari" panose="02000503000000020004" pitchFamily="2" charset="-78"/>
              <a:cs typeface="Adelle Sans Devanagari" panose="02000503000000020004" pitchFamily="2" charset="-78"/>
            </a:endParaRPr>
          </a:p>
        </p:txBody>
      </p:sp>
      <p:cxnSp>
        <p:nvCxnSpPr>
          <p:cNvPr id="11" name="Straight Connector 10">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6281"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8FCF935-548B-EA97-E1DD-18842BB72675}"/>
              </a:ext>
            </a:extLst>
          </p:cNvPr>
          <p:cNvSpPr>
            <a:spLocks noGrp="1"/>
          </p:cNvSpPr>
          <p:nvPr>
            <p:ph idx="1"/>
          </p:nvPr>
        </p:nvSpPr>
        <p:spPr>
          <a:xfrm>
            <a:off x="640079" y="2062004"/>
            <a:ext cx="10758605" cy="4235918"/>
          </a:xfrm>
        </p:spPr>
        <p:txBody>
          <a:bodyPr>
            <a:normAutofit fontScale="92500" lnSpcReduction="10000"/>
          </a:bodyPr>
          <a:lstStyle/>
          <a:p>
            <a:pPr>
              <a:lnSpc>
                <a:spcPct val="110000"/>
              </a:lnSpc>
            </a:pPr>
            <a:endPar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a:lnSpc>
                <a:spcPct val="110000"/>
              </a:lnSpc>
            </a:pPr>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Municipal Act - public hearing no longer required for a general borrowing, but municipality must give public notice of the meeting at which the borrowing by-law will be read a first time (s.174.1).  </a:t>
            </a: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a:lnSpc>
                <a:spcPct val="110000"/>
              </a:lnSpc>
            </a:pPr>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Planning Act - when considering changing the conditions of an approved conditional use order, must follow the same process required to approve a new conditional use. Do not follow the Municipal Act reconsideration provisions. Treat as a fresh application. Must hold a public hearing (s.106(4)).</a:t>
            </a: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a:lnSpc>
                <a:spcPct val="110000"/>
              </a:lnSpc>
            </a:pPr>
            <a:r>
              <a:rPr lang="en-US" sz="2200" b="1" dirty="0">
                <a:solidFill>
                  <a:schemeClr val="tx2">
                    <a:lumMod val="75000"/>
                    <a:lumOff val="25000"/>
                  </a:schemeClr>
                </a:solidFill>
                <a:latin typeface="Adelle Sans Devanagari" panose="02000503000000020004" pitchFamily="2" charset="-78"/>
                <a:cs typeface="Adelle Sans Devanagari" panose="02000503000000020004" pitchFamily="2" charset="-78"/>
              </a:rPr>
              <a:t>Interesting quirk in Planning Act - variation order may be approved subject to conditions, but no similar section (like s.174.1) saying process to follow when changing conditions. We suggest following the same process as for initial approval. Hold a public hearing if not a minor variation.</a:t>
            </a:r>
            <a:endParaRPr lang="en-GB" sz="2200" b="1" dirty="0">
              <a:solidFill>
                <a:schemeClr val="tx2">
                  <a:lumMod val="75000"/>
                  <a:lumOff val="25000"/>
                </a:schemeClr>
              </a:solidFill>
              <a:latin typeface="Adelle Sans Devanagari" panose="02000503000000020004" pitchFamily="2" charset="-78"/>
              <a:cs typeface="Adelle Sans Devanagari" panose="02000503000000020004" pitchFamily="2" charset="-78"/>
            </a:endParaRPr>
          </a:p>
          <a:p>
            <a:pPr>
              <a:lnSpc>
                <a:spcPct val="110000"/>
              </a:lnSpc>
            </a:pPr>
            <a:endParaRPr lang="en-US" sz="1400" dirty="0"/>
          </a:p>
        </p:txBody>
      </p:sp>
    </p:spTree>
    <p:extLst>
      <p:ext uri="{BB962C8B-B14F-4D97-AF65-F5344CB8AC3E}">
        <p14:creationId xmlns:p14="http://schemas.microsoft.com/office/powerpoint/2010/main" val="2854394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3756D7-FF4D-46E1-A6C7-6BFC6AE27F23}"/>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34568D-7A5E-A5AE-4133-D06904B03E4A}"/>
              </a:ext>
            </a:extLst>
          </p:cNvPr>
          <p:cNvSpPr>
            <a:spLocks noGrp="1"/>
          </p:cNvSpPr>
          <p:nvPr>
            <p:ph type="title"/>
          </p:nvPr>
        </p:nvSpPr>
        <p:spPr>
          <a:xfrm>
            <a:off x="640080" y="914399"/>
            <a:ext cx="3000587" cy="4160520"/>
          </a:xfrm>
        </p:spPr>
        <p:txBody>
          <a:bodyPr anchor="t">
            <a:normAutofit/>
          </a:bodyPr>
          <a:lstStyle/>
          <a:p>
            <a:r>
              <a:rPr lang="en-US" sz="3600" dirty="0"/>
              <a:t>What happens if no public hearing is held</a:t>
            </a:r>
            <a:endParaRPr lang="en-GB" sz="3600" dirty="0">
              <a:latin typeface="Adelle Sans Devanagari" panose="02000503000000020004" pitchFamily="2" charset="-78"/>
              <a:cs typeface="Adelle Sans Devanagari" panose="02000503000000020004" pitchFamily="2" charset="-78"/>
            </a:endParaRPr>
          </a:p>
        </p:txBody>
      </p:sp>
      <p:cxnSp>
        <p:nvCxnSpPr>
          <p:cNvPr id="19" name="Straight Connector 18">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E88DB478-DB86-50F7-0F7F-5543CDD2472A}"/>
              </a:ext>
            </a:extLst>
          </p:cNvPr>
          <p:cNvGraphicFramePr>
            <a:graphicFrameLocks noGrp="1"/>
          </p:cNvGraphicFramePr>
          <p:nvPr>
            <p:ph idx="1"/>
            <p:extLst>
              <p:ext uri="{D42A27DB-BD31-4B8C-83A1-F6EECF244321}">
                <p14:modId xmlns:p14="http://schemas.microsoft.com/office/powerpoint/2010/main" val="1065958454"/>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6662748"/>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685</TotalTime>
  <Words>2608</Words>
  <Application>Microsoft Office PowerPoint</Application>
  <PresentationFormat>Widescreen</PresentationFormat>
  <Paragraphs>171</Paragraphs>
  <Slides>26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Adelle Sans Devanagari</vt:lpstr>
      <vt:lpstr>Aptos</vt:lpstr>
      <vt:lpstr>Arial</vt:lpstr>
      <vt:lpstr>Bierstadt</vt:lpstr>
      <vt:lpstr>Grandview Display</vt:lpstr>
      <vt:lpstr>Wingdings</vt:lpstr>
      <vt:lpstr>DashVTI</vt:lpstr>
      <vt:lpstr> MANITOBA MUNICIPAL ADMINISTRATORS CONFERENCE  2025 </vt:lpstr>
      <vt:lpstr> NATURE OF THE PUBLIC HEARING </vt:lpstr>
      <vt:lpstr> NATURE OF  THE PUBLIC HEARING  REQUIRED</vt:lpstr>
      <vt:lpstr>  Council is planning to take certain action: </vt:lpstr>
      <vt:lpstr> NATURE OF  THE PUBLIC HEARING  REQUIRED</vt:lpstr>
      <vt:lpstr>  Application to carry out a development &amp; council must decide whether to approve or reject it:</vt:lpstr>
      <vt:lpstr> WHEN IS A PUBLIC HEARING  REQUIRED?</vt:lpstr>
      <vt:lpstr>When a public hearing must be held is usually straight forward, but it can get a little tricky….</vt:lpstr>
      <vt:lpstr>What happens if no public hearing is held</vt:lpstr>
      <vt:lpstr>Giving notice of a public hearing</vt:lpstr>
      <vt:lpstr>What is necessary for the minutes of a public hearing?</vt:lpstr>
      <vt:lpstr>What should the minutes include?</vt:lpstr>
      <vt:lpstr>How detailed do the minutes need to be?</vt:lpstr>
      <vt:lpstr>How detailed do the minutes need to be?</vt:lpstr>
      <vt:lpstr>How detailed do the minutes need to be?</vt:lpstr>
      <vt:lpstr> Municipal Act   Council attendance at the public hearing </vt:lpstr>
      <vt:lpstr> Planning Act  Council attendance at the public hearing </vt:lpstr>
      <vt:lpstr>Staying on topic at the public hearing</vt:lpstr>
      <vt:lpstr>How do you know what information or issue is relevant?</vt:lpstr>
      <vt:lpstr>Staying relevant and on topic at the public hearing</vt:lpstr>
      <vt:lpstr>Staying relevant and on topic at the public hearing</vt:lpstr>
      <vt:lpstr>Staying relevant and on topic at the public hearing</vt:lpstr>
      <vt:lpstr>Timing for hearings</vt:lpstr>
      <vt:lpstr>PLANNING ACT ZONING BY-LAW AMENDMENT 2025 RE APPEALS BY THE PUBLIC</vt:lpstr>
      <vt:lpstr>PLANNING ACT ZONING BY-LAW AMENDMENT 2025 RE APPEALS BY THE PUBLIC</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 Tramley</dc:creator>
  <cp:lastModifiedBy>Greg Tramley</cp:lastModifiedBy>
  <cp:revision>7</cp:revision>
  <cp:lastPrinted>2025-09-09T12:45:42Z</cp:lastPrinted>
  <dcterms:created xsi:type="dcterms:W3CDTF">2025-09-08T20:55:21Z</dcterms:created>
  <dcterms:modified xsi:type="dcterms:W3CDTF">2025-09-09T19:10:45Z</dcterms:modified>
</cp:coreProperties>
</file>